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6" r:id="rId28"/>
    <p:sldId id="283" r:id="rId29"/>
    <p:sldId id="284" r:id="rId30"/>
    <p:sldId id="285" r:id="rId31"/>
    <p:sldId id="287"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0" d="100"/>
          <a:sy n="60" d="100"/>
        </p:scale>
        <p:origin x="4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lacriminaldefensepartners.com/lessons-learned-evidence-gathering-mistakes-simpson-cas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ur1GxXZGnN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Crime Scene</a:t>
            </a:r>
            <a:endParaRPr lang="en-US" dirty="0"/>
          </a:p>
        </p:txBody>
      </p:sp>
      <p:sp>
        <p:nvSpPr>
          <p:cNvPr id="3" name="Subtitle 2"/>
          <p:cNvSpPr>
            <a:spLocks noGrp="1"/>
          </p:cNvSpPr>
          <p:nvPr>
            <p:ph type="subTitle" idx="1"/>
          </p:nvPr>
        </p:nvSpPr>
        <p:spPr/>
        <p:txBody>
          <a:bodyPr>
            <a:normAutofit fontScale="85000" lnSpcReduction="20000"/>
          </a:bodyPr>
          <a:lstStyle/>
          <a:p>
            <a:r>
              <a:rPr lang="en-US" sz="2800" dirty="0" smtClean="0"/>
              <a:t>Forensic Science </a:t>
            </a:r>
          </a:p>
          <a:p>
            <a:r>
              <a:rPr lang="en-US" sz="2800" dirty="0" smtClean="0"/>
              <a:t>Ms. </a:t>
            </a:r>
            <a:r>
              <a:rPr lang="en-US" sz="2800" dirty="0" err="1" smtClean="0"/>
              <a:t>MacCormack</a:t>
            </a:r>
            <a:endParaRPr lang="en-US" sz="2800" dirty="0" smtClean="0"/>
          </a:p>
          <a:p>
            <a:r>
              <a:rPr lang="en-US" sz="2800" smtClean="0"/>
              <a:t>Spring</a:t>
            </a:r>
            <a:r>
              <a:rPr lang="en-US" sz="2800" smtClean="0"/>
              <a:t> 2017</a:t>
            </a:r>
            <a:endParaRPr lang="en-US" sz="2800" dirty="0"/>
          </a:p>
        </p:txBody>
      </p:sp>
    </p:spTree>
    <p:extLst>
      <p:ext uri="{BB962C8B-B14F-4D97-AF65-F5344CB8AC3E}">
        <p14:creationId xmlns:p14="http://schemas.microsoft.com/office/powerpoint/2010/main" val="335128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Photographs of a crime that took place indoors</a:t>
            </a:r>
            <a:endParaRPr lang="en-US" dirty="0"/>
          </a:p>
        </p:txBody>
      </p:sp>
      <p:sp>
        <p:nvSpPr>
          <p:cNvPr id="3" name="Content Placeholder 2"/>
          <p:cNvSpPr>
            <a:spLocks noGrp="1"/>
          </p:cNvSpPr>
          <p:nvPr>
            <p:ph idx="1"/>
          </p:nvPr>
        </p:nvSpPr>
        <p:spPr/>
        <p:txBody>
          <a:bodyPr/>
          <a:lstStyle/>
          <a:p>
            <a:r>
              <a:rPr lang="en-US" dirty="0" smtClean="0"/>
              <a:t>Entire room should be photographed to include each wall area.</a:t>
            </a:r>
          </a:p>
          <a:p>
            <a:r>
              <a:rPr lang="en-US" dirty="0" smtClean="0"/>
              <a:t>Rooms adjacent to the actual crime must be done in a similar fashion as well.</a:t>
            </a:r>
          </a:p>
          <a:p>
            <a:endParaRPr lang="en-US" dirty="0"/>
          </a:p>
        </p:txBody>
      </p:sp>
    </p:spTree>
    <p:extLst>
      <p:ext uri="{BB962C8B-B14F-4D97-AF65-F5344CB8AC3E}">
        <p14:creationId xmlns:p14="http://schemas.microsoft.com/office/powerpoint/2010/main" val="143469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scenes involving a body</a:t>
            </a:r>
            <a:endParaRPr lang="en-US" dirty="0"/>
          </a:p>
        </p:txBody>
      </p:sp>
      <p:sp>
        <p:nvSpPr>
          <p:cNvPr id="3" name="Content Placeholder 2"/>
          <p:cNvSpPr>
            <a:spLocks noGrp="1"/>
          </p:cNvSpPr>
          <p:nvPr>
            <p:ph idx="1"/>
          </p:nvPr>
        </p:nvSpPr>
        <p:spPr/>
        <p:txBody>
          <a:bodyPr/>
          <a:lstStyle/>
          <a:p>
            <a:r>
              <a:rPr lang="en-US" dirty="0" smtClean="0"/>
              <a:t>Photographs must be taken to show the body’s position and location relative to the entire scene.</a:t>
            </a:r>
          </a:p>
          <a:p>
            <a:r>
              <a:rPr lang="en-US" dirty="0" smtClean="0"/>
              <a:t>Close-up photos showing injuries and weapons lying near the body should be included as well.</a:t>
            </a:r>
          </a:p>
          <a:p>
            <a:r>
              <a:rPr lang="en-US" dirty="0" smtClean="0"/>
              <a:t>After the body is removed, the surface under the body should be photographed as well.</a:t>
            </a:r>
            <a:endParaRPr lang="en-US" dirty="0"/>
          </a:p>
        </p:txBody>
      </p:sp>
    </p:spTree>
    <p:extLst>
      <p:ext uri="{BB962C8B-B14F-4D97-AF65-F5344CB8AC3E}">
        <p14:creationId xmlns:p14="http://schemas.microsoft.com/office/powerpoint/2010/main" val="329994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 of Physical Evidence</a:t>
            </a:r>
            <a:endParaRPr lang="en-US" dirty="0"/>
          </a:p>
        </p:txBody>
      </p:sp>
      <p:sp>
        <p:nvSpPr>
          <p:cNvPr id="3" name="Content Placeholder 2"/>
          <p:cNvSpPr>
            <a:spLocks noGrp="1"/>
          </p:cNvSpPr>
          <p:nvPr>
            <p:ph idx="1"/>
          </p:nvPr>
        </p:nvSpPr>
        <p:spPr/>
        <p:txBody>
          <a:bodyPr/>
          <a:lstStyle/>
          <a:p>
            <a:r>
              <a:rPr lang="en-US" dirty="0" smtClean="0"/>
              <a:t>Photographed as they  are discovered.  Done so that they show their position and location relative to the entire scene.</a:t>
            </a:r>
          </a:p>
          <a:p>
            <a:r>
              <a:rPr lang="en-US" dirty="0" smtClean="0"/>
              <a:t>Close-ups are taken as well.</a:t>
            </a:r>
          </a:p>
          <a:p>
            <a:r>
              <a:rPr lang="en-US" dirty="0" smtClean="0"/>
              <a:t>If the size of an object is significant, a ruler or other measuring scale may be inserted near the object.</a:t>
            </a:r>
          </a:p>
          <a:p>
            <a:endParaRPr lang="en-US" dirty="0"/>
          </a:p>
        </p:txBody>
      </p:sp>
    </p:spTree>
    <p:extLst>
      <p:ext uri="{BB962C8B-B14F-4D97-AF65-F5344CB8AC3E}">
        <p14:creationId xmlns:p14="http://schemas.microsoft.com/office/powerpoint/2010/main" val="52049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Sketches</a:t>
            </a:r>
            <a:endParaRPr lang="en-US" dirty="0"/>
          </a:p>
        </p:txBody>
      </p:sp>
      <p:sp>
        <p:nvSpPr>
          <p:cNvPr id="3" name="Content Placeholder 2"/>
          <p:cNvSpPr>
            <a:spLocks noGrp="1"/>
          </p:cNvSpPr>
          <p:nvPr>
            <p:ph idx="1"/>
          </p:nvPr>
        </p:nvSpPr>
        <p:spPr/>
        <p:txBody>
          <a:bodyPr/>
          <a:lstStyle/>
          <a:p>
            <a:r>
              <a:rPr lang="en-US" dirty="0" smtClean="0"/>
              <a:t>These are made once the photographs are completed.</a:t>
            </a:r>
          </a:p>
          <a:p>
            <a:r>
              <a:rPr lang="en-US" dirty="0" smtClean="0"/>
              <a:t>A rough sketch is completed.  </a:t>
            </a:r>
          </a:p>
          <a:p>
            <a:pPr marL="457200" indent="-457200">
              <a:buFont typeface="+mj-lt"/>
              <a:buAutoNum type="arabicPeriod"/>
            </a:pPr>
            <a:r>
              <a:rPr lang="en-US" dirty="0" smtClean="0"/>
              <a:t>Accurate depiction of the dimensions of the scene</a:t>
            </a:r>
          </a:p>
          <a:p>
            <a:pPr marL="457200" indent="-457200">
              <a:buFont typeface="+mj-lt"/>
              <a:buAutoNum type="arabicPeriod"/>
            </a:pPr>
            <a:r>
              <a:rPr lang="en-US" dirty="0" smtClean="0"/>
              <a:t>Shows location of all objects that have a bearing on the case.</a:t>
            </a:r>
          </a:p>
          <a:p>
            <a:pPr marL="0" indent="0">
              <a:buNone/>
            </a:pPr>
            <a:endParaRPr lang="en-US" dirty="0"/>
          </a:p>
        </p:txBody>
      </p:sp>
    </p:spTree>
    <p:extLst>
      <p:ext uri="{BB962C8B-B14F-4D97-AF65-F5344CB8AC3E}">
        <p14:creationId xmlns:p14="http://schemas.microsoft.com/office/powerpoint/2010/main" val="155596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Rough Sketch Requirements</a:t>
            </a:r>
            <a:endParaRPr lang="en-US" dirty="0"/>
          </a:p>
        </p:txBody>
      </p:sp>
      <p:sp>
        <p:nvSpPr>
          <p:cNvPr id="3" name="Content Placeholder 2"/>
          <p:cNvSpPr>
            <a:spLocks noGrp="1"/>
          </p:cNvSpPr>
          <p:nvPr>
            <p:ph idx="1"/>
          </p:nvPr>
        </p:nvSpPr>
        <p:spPr/>
        <p:txBody>
          <a:bodyPr/>
          <a:lstStyle/>
          <a:p>
            <a:r>
              <a:rPr lang="en-US" dirty="0" smtClean="0"/>
              <a:t>All objects should include distance measurements from two fixed points.</a:t>
            </a:r>
          </a:p>
          <a:p>
            <a:r>
              <a:rPr lang="en-US" dirty="0" smtClean="0"/>
              <a:t>Each item in the sketch is designated with a letter or number and a legend is included on the sketch</a:t>
            </a:r>
          </a:p>
          <a:p>
            <a:r>
              <a:rPr lang="en-US" dirty="0" smtClean="0"/>
              <a:t>A compass heading designating north should also be included.</a:t>
            </a:r>
            <a:endParaRPr lang="en-US" dirty="0"/>
          </a:p>
        </p:txBody>
      </p:sp>
    </p:spTree>
    <p:extLst>
      <p:ext uri="{BB962C8B-B14F-4D97-AF65-F5344CB8AC3E}">
        <p14:creationId xmlns:p14="http://schemas.microsoft.com/office/powerpoint/2010/main" val="252576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Sketch</a:t>
            </a:r>
            <a:endParaRPr lang="en-US" dirty="0"/>
          </a:p>
        </p:txBody>
      </p:sp>
      <p:sp>
        <p:nvSpPr>
          <p:cNvPr id="3" name="Content Placeholder 2"/>
          <p:cNvSpPr>
            <a:spLocks noGrp="1"/>
          </p:cNvSpPr>
          <p:nvPr>
            <p:ph idx="1"/>
          </p:nvPr>
        </p:nvSpPr>
        <p:spPr/>
        <p:txBody>
          <a:bodyPr/>
          <a:lstStyle/>
          <a:p>
            <a:r>
              <a:rPr lang="en-US" dirty="0" smtClean="0"/>
              <a:t>Also called a scale sketch</a:t>
            </a:r>
          </a:p>
          <a:p>
            <a:r>
              <a:rPr lang="en-US" dirty="0" smtClean="0"/>
              <a:t>Must reflect information shown in the rough sketch</a:t>
            </a:r>
          </a:p>
          <a:p>
            <a:endParaRPr lang="en-US" dirty="0"/>
          </a:p>
        </p:txBody>
      </p:sp>
    </p:spTree>
    <p:extLst>
      <p:ext uri="{BB962C8B-B14F-4D97-AF65-F5344CB8AC3E}">
        <p14:creationId xmlns:p14="http://schemas.microsoft.com/office/powerpoint/2010/main" val="113193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Must be done constantly throughout the processing of the crime scene.</a:t>
            </a:r>
          </a:p>
          <a:p>
            <a:r>
              <a:rPr lang="en-US" dirty="0" smtClean="0"/>
              <a:t>Include a detailed written description of the scene with the location of the items of physical evidence</a:t>
            </a:r>
          </a:p>
          <a:p>
            <a:pPr lvl="1"/>
            <a:r>
              <a:rPr lang="en-US" dirty="0" smtClean="0"/>
              <a:t>Time item was discovered</a:t>
            </a:r>
          </a:p>
          <a:p>
            <a:pPr lvl="1"/>
            <a:r>
              <a:rPr lang="en-US" dirty="0" smtClean="0"/>
              <a:t>By whom</a:t>
            </a:r>
          </a:p>
          <a:p>
            <a:pPr lvl="1"/>
            <a:r>
              <a:rPr lang="en-US" dirty="0" smtClean="0"/>
              <a:t>Who packaged and marked the item</a:t>
            </a:r>
          </a:p>
          <a:p>
            <a:pPr lvl="1"/>
            <a:r>
              <a:rPr lang="en-US" dirty="0" smtClean="0"/>
              <a:t>Disposition of the item after it was collected.</a:t>
            </a:r>
            <a:endParaRPr lang="en-US" dirty="0"/>
          </a:p>
        </p:txBody>
      </p:sp>
    </p:spTree>
    <p:extLst>
      <p:ext uri="{BB962C8B-B14F-4D97-AF65-F5344CB8AC3E}">
        <p14:creationId xmlns:p14="http://schemas.microsoft.com/office/powerpoint/2010/main" val="199086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for Physical Evidence</a:t>
            </a:r>
            <a:endParaRPr lang="en-US" dirty="0"/>
          </a:p>
        </p:txBody>
      </p:sp>
      <p:sp>
        <p:nvSpPr>
          <p:cNvPr id="3" name="Content Placeholder 2"/>
          <p:cNvSpPr>
            <a:spLocks noGrp="1"/>
          </p:cNvSpPr>
          <p:nvPr>
            <p:ph idx="1"/>
          </p:nvPr>
        </p:nvSpPr>
        <p:spPr/>
        <p:txBody>
          <a:bodyPr>
            <a:normAutofit lnSpcReduction="10000"/>
          </a:bodyPr>
          <a:lstStyle/>
          <a:p>
            <a:r>
              <a:rPr lang="en-US" dirty="0" smtClean="0"/>
              <a:t>Advisable to have one person in charge of supervising and coordinating the collection of evidence.</a:t>
            </a:r>
          </a:p>
          <a:p>
            <a:r>
              <a:rPr lang="en-US" dirty="0" smtClean="0"/>
              <a:t>Areas searched must include all probable points of entry and exit used by the criminals</a:t>
            </a:r>
          </a:p>
          <a:p>
            <a:r>
              <a:rPr lang="en-US" dirty="0" smtClean="0"/>
              <a:t>What to be searched for is determined by the circumstances of the individual crime.</a:t>
            </a:r>
          </a:p>
          <a:p>
            <a:r>
              <a:rPr lang="en-US" dirty="0" smtClean="0"/>
              <a:t>Important to collect possible carriers of trace evidence in addition to the obvious items. (Clothing worn by those involved in the crime)</a:t>
            </a:r>
          </a:p>
          <a:p>
            <a:endParaRPr lang="en-US" dirty="0"/>
          </a:p>
        </p:txBody>
      </p:sp>
    </p:spTree>
    <p:extLst>
      <p:ext uri="{BB962C8B-B14F-4D97-AF65-F5344CB8AC3E}">
        <p14:creationId xmlns:p14="http://schemas.microsoft.com/office/powerpoint/2010/main" val="80955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Physical Evidence</a:t>
            </a:r>
            <a:endParaRPr lang="en-US" dirty="0"/>
          </a:p>
        </p:txBody>
      </p:sp>
      <p:sp>
        <p:nvSpPr>
          <p:cNvPr id="3" name="Content Placeholder 2"/>
          <p:cNvSpPr>
            <a:spLocks noGrp="1"/>
          </p:cNvSpPr>
          <p:nvPr>
            <p:ph idx="1"/>
          </p:nvPr>
        </p:nvSpPr>
        <p:spPr/>
        <p:txBody>
          <a:bodyPr/>
          <a:lstStyle/>
          <a:p>
            <a:r>
              <a:rPr lang="en-US" dirty="0" smtClean="0"/>
              <a:t>Critical areas of the crime scene should be vacuumed and the sweepings submitted to the lab for analysis</a:t>
            </a:r>
          </a:p>
          <a:p>
            <a:r>
              <a:rPr lang="en-US" dirty="0" smtClean="0"/>
              <a:t>Sweepings from different areas must be collected and package separately.</a:t>
            </a:r>
          </a:p>
          <a:p>
            <a:r>
              <a:rPr lang="en-US" dirty="0" smtClean="0"/>
              <a:t>Portable vacuum equipped with a special filter is used</a:t>
            </a:r>
            <a:endParaRPr lang="en-US" dirty="0"/>
          </a:p>
        </p:txBody>
      </p:sp>
    </p:spTree>
    <p:extLst>
      <p:ext uri="{BB962C8B-B14F-4D97-AF65-F5344CB8AC3E}">
        <p14:creationId xmlns:p14="http://schemas.microsoft.com/office/powerpoint/2010/main" val="405943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be collected from victims body</a:t>
            </a:r>
            <a:endParaRPr lang="en-US" dirty="0"/>
          </a:p>
        </p:txBody>
      </p:sp>
      <p:sp>
        <p:nvSpPr>
          <p:cNvPr id="3" name="Content Placeholder 2"/>
          <p:cNvSpPr>
            <a:spLocks noGrp="1"/>
          </p:cNvSpPr>
          <p:nvPr>
            <p:ph idx="1"/>
          </p:nvPr>
        </p:nvSpPr>
        <p:spPr/>
        <p:txBody>
          <a:bodyPr>
            <a:normAutofit lnSpcReduction="10000"/>
          </a:bodyPr>
          <a:lstStyle/>
          <a:p>
            <a:r>
              <a:rPr lang="en-US" dirty="0" smtClean="0"/>
              <a:t>Victims clothing</a:t>
            </a:r>
          </a:p>
          <a:p>
            <a:r>
              <a:rPr lang="en-US" dirty="0" smtClean="0"/>
              <a:t>Fingernail scrapings</a:t>
            </a:r>
          </a:p>
          <a:p>
            <a:r>
              <a:rPr lang="en-US" dirty="0" smtClean="0"/>
              <a:t>Head and pubic hairs</a:t>
            </a:r>
          </a:p>
          <a:p>
            <a:r>
              <a:rPr lang="en-US" dirty="0" smtClean="0"/>
              <a:t>Blood (for DNA typing purposes)</a:t>
            </a:r>
          </a:p>
          <a:p>
            <a:r>
              <a:rPr lang="en-US" dirty="0" smtClean="0"/>
              <a:t>Vaginal, anal and oral swabs (in sex-related crimes)</a:t>
            </a:r>
          </a:p>
          <a:p>
            <a:r>
              <a:rPr lang="en-US" dirty="0" smtClean="0"/>
              <a:t>Recovered bullets from the body</a:t>
            </a:r>
          </a:p>
          <a:p>
            <a:r>
              <a:rPr lang="en-US" dirty="0" smtClean="0"/>
              <a:t>Hand swabs from shooting victims (for gunshot residue analysis)</a:t>
            </a:r>
            <a:endParaRPr lang="en-US" dirty="0"/>
          </a:p>
        </p:txBody>
      </p:sp>
    </p:spTree>
    <p:extLst>
      <p:ext uri="{BB962C8B-B14F-4D97-AF65-F5344CB8AC3E}">
        <p14:creationId xmlns:p14="http://schemas.microsoft.com/office/powerpoint/2010/main" val="66007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the Crime Scene</a:t>
            </a:r>
            <a:endParaRPr lang="en-US" dirty="0"/>
          </a:p>
        </p:txBody>
      </p:sp>
      <p:sp>
        <p:nvSpPr>
          <p:cNvPr id="3" name="Content Placeholder 2"/>
          <p:cNvSpPr>
            <a:spLocks noGrp="1"/>
          </p:cNvSpPr>
          <p:nvPr>
            <p:ph idx="1"/>
          </p:nvPr>
        </p:nvSpPr>
        <p:spPr/>
        <p:txBody>
          <a:bodyPr>
            <a:normAutofit/>
          </a:bodyPr>
          <a:lstStyle/>
          <a:p>
            <a:r>
              <a:rPr lang="en-US" sz="2800" dirty="0" smtClean="0"/>
              <a:t>Physical Evidence – any and all objects that can establish that a crime has been committed or can provide a link between a crime and its victim or a crime and its perpetrator.</a:t>
            </a:r>
          </a:p>
          <a:p>
            <a:r>
              <a:rPr lang="en-US" sz="2800" dirty="0" smtClean="0"/>
              <a:t>Can be anything from massive objects to microscopic traces.</a:t>
            </a:r>
            <a:endParaRPr lang="en-US" sz="2800" dirty="0"/>
          </a:p>
        </p:txBody>
      </p:sp>
    </p:spTree>
    <p:extLst>
      <p:ext uri="{BB962C8B-B14F-4D97-AF65-F5344CB8AC3E}">
        <p14:creationId xmlns:p14="http://schemas.microsoft.com/office/powerpoint/2010/main" val="758089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p.yimg.com/ay/security2020/3m-trace-evidence-collection-vacuum-crime-scene-equipmen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912" y="946484"/>
            <a:ext cx="5715000" cy="524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3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and Package </a:t>
            </a:r>
            <a:r>
              <a:rPr lang="en-US" smtClean="0"/>
              <a:t>Physical Evidence</a:t>
            </a:r>
            <a:endParaRPr lang="en-US"/>
          </a:p>
        </p:txBody>
      </p:sp>
      <p:sp>
        <p:nvSpPr>
          <p:cNvPr id="3" name="Content Placeholder 2"/>
          <p:cNvSpPr>
            <a:spLocks noGrp="1"/>
          </p:cNvSpPr>
          <p:nvPr>
            <p:ph idx="1"/>
          </p:nvPr>
        </p:nvSpPr>
        <p:spPr/>
        <p:txBody>
          <a:bodyPr>
            <a:normAutofit lnSpcReduction="10000"/>
          </a:bodyPr>
          <a:lstStyle/>
          <a:p>
            <a:r>
              <a:rPr lang="en-US" dirty="0" smtClean="0"/>
              <a:t>Must be packaged in a manner that prevents ANY changes from taking place between the time it is removed from the crime scene and the time it is received by the crime lab.</a:t>
            </a:r>
          </a:p>
          <a:p>
            <a:r>
              <a:rPr lang="en-US" dirty="0" smtClean="0"/>
              <a:t>Causes of change</a:t>
            </a:r>
          </a:p>
          <a:p>
            <a:pPr lvl="1"/>
            <a:r>
              <a:rPr lang="en-US" dirty="0" smtClean="0"/>
              <a:t>Contamination</a:t>
            </a:r>
          </a:p>
          <a:p>
            <a:pPr lvl="1"/>
            <a:r>
              <a:rPr lang="en-US" dirty="0" smtClean="0"/>
              <a:t>Breakage</a:t>
            </a:r>
          </a:p>
          <a:p>
            <a:pPr lvl="1"/>
            <a:r>
              <a:rPr lang="en-US" dirty="0" smtClean="0"/>
              <a:t>Evaporation</a:t>
            </a:r>
          </a:p>
          <a:p>
            <a:pPr lvl="1"/>
            <a:r>
              <a:rPr lang="en-US" dirty="0" smtClean="0"/>
              <a:t>Accidental scratching or bending</a:t>
            </a:r>
          </a:p>
          <a:p>
            <a:pPr marL="457200" lvl="1" indent="0">
              <a:buNone/>
            </a:pPr>
            <a:endParaRPr lang="en-US" dirty="0"/>
          </a:p>
        </p:txBody>
      </p:sp>
    </p:spTree>
    <p:extLst>
      <p:ext uri="{BB962C8B-B14F-4D97-AF65-F5344CB8AC3E}">
        <p14:creationId xmlns:p14="http://schemas.microsoft.com/office/powerpoint/2010/main" val="363435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and Package Physical Evidence</a:t>
            </a:r>
            <a:endParaRPr lang="en-US" dirty="0"/>
          </a:p>
        </p:txBody>
      </p:sp>
      <p:sp>
        <p:nvSpPr>
          <p:cNvPr id="3" name="Content Placeholder 2"/>
          <p:cNvSpPr>
            <a:spLocks noGrp="1"/>
          </p:cNvSpPr>
          <p:nvPr>
            <p:ph idx="1"/>
          </p:nvPr>
        </p:nvSpPr>
        <p:spPr/>
        <p:txBody>
          <a:bodyPr/>
          <a:lstStyle/>
          <a:p>
            <a:r>
              <a:rPr lang="en-US" dirty="0" smtClean="0"/>
              <a:t>All efforts must be given to keep the evidence in its original condition as found at the crime scene.</a:t>
            </a:r>
          </a:p>
          <a:p>
            <a:r>
              <a:rPr lang="en-US" dirty="0" smtClean="0"/>
              <a:t>Evidence should be submitted to the crime lab intact.</a:t>
            </a:r>
          </a:p>
          <a:p>
            <a:r>
              <a:rPr lang="en-US" sz="3200" b="1" dirty="0" smtClean="0"/>
              <a:t>Items need to packaged separately!!!</a:t>
            </a:r>
          </a:p>
          <a:p>
            <a:pPr lvl="1"/>
            <a:r>
              <a:rPr lang="en-US" sz="2800" dirty="0" smtClean="0"/>
              <a:t>This helps to prevent damage through contact and prevents cross contamination.</a:t>
            </a:r>
          </a:p>
          <a:p>
            <a:pPr marL="457200" lvl="1" indent="0">
              <a:buNone/>
            </a:pPr>
            <a:endParaRPr lang="en-US" sz="2800" dirty="0"/>
          </a:p>
        </p:txBody>
      </p:sp>
    </p:spTree>
    <p:extLst>
      <p:ext uri="{BB962C8B-B14F-4D97-AF65-F5344CB8AC3E}">
        <p14:creationId xmlns:p14="http://schemas.microsoft.com/office/powerpoint/2010/main" val="277370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Well Prepared Evidence Collector</a:t>
            </a:r>
            <a:endParaRPr lang="en-US" dirty="0"/>
          </a:p>
        </p:txBody>
      </p:sp>
      <p:sp>
        <p:nvSpPr>
          <p:cNvPr id="8" name="Content Placeholder 7"/>
          <p:cNvSpPr>
            <a:spLocks noGrp="1"/>
          </p:cNvSpPr>
          <p:nvPr>
            <p:ph sz="half" idx="1"/>
          </p:nvPr>
        </p:nvSpPr>
        <p:spPr/>
        <p:txBody>
          <a:bodyPr/>
          <a:lstStyle/>
          <a:p>
            <a:r>
              <a:rPr lang="en-US" dirty="0" smtClean="0"/>
              <a:t>Forceps – picking up small objects</a:t>
            </a:r>
          </a:p>
          <a:p>
            <a:r>
              <a:rPr lang="en-US" dirty="0" smtClean="0"/>
              <a:t>Plastic pill bottles with pressure lids – perfect for placing hairs, glass, fibers and other small or trace evidence.</a:t>
            </a:r>
          </a:p>
          <a:p>
            <a:r>
              <a:rPr lang="en-US" dirty="0" smtClean="0"/>
              <a:t>Paper folded using the “druggist fold”</a:t>
            </a:r>
            <a:endParaRPr lang="en-US" dirty="0"/>
          </a:p>
        </p:txBody>
      </p:sp>
      <p:pic>
        <p:nvPicPr>
          <p:cNvPr id="1026" name="Picture 2" descr="http://www.criminology-degree.com/image-files/forensic-tool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4958" y="2782177"/>
            <a:ext cx="36195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2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Packaging of Physical Evidence</a:t>
            </a:r>
            <a:endParaRPr lang="en-US" dirty="0"/>
          </a:p>
        </p:txBody>
      </p:sp>
      <p:sp>
        <p:nvSpPr>
          <p:cNvPr id="6" name="Content Placeholder 5"/>
          <p:cNvSpPr>
            <a:spLocks noGrp="1"/>
          </p:cNvSpPr>
          <p:nvPr>
            <p:ph idx="1"/>
          </p:nvPr>
        </p:nvSpPr>
        <p:spPr/>
        <p:txBody>
          <a:bodyPr/>
          <a:lstStyle/>
          <a:p>
            <a:r>
              <a:rPr lang="en-US" dirty="0" smtClean="0"/>
              <a:t>Some samples need to be in air tight containers to prevent evaporation of </a:t>
            </a:r>
            <a:r>
              <a:rPr lang="en-US" dirty="0" err="1" smtClean="0"/>
              <a:t>pertroleum</a:t>
            </a:r>
            <a:r>
              <a:rPr lang="en-US" dirty="0" smtClean="0"/>
              <a:t> products from charred remains of a suspicious fire.  New paint cans or tightly sealed jars are good for this situation.</a:t>
            </a:r>
          </a:p>
          <a:p>
            <a:r>
              <a:rPr lang="en-US" dirty="0" smtClean="0"/>
              <a:t>All items of clothing are placed in special materials that prevent the growth of mold.  These items are air-dried and placed individually in separate bags.</a:t>
            </a:r>
          </a:p>
          <a:p>
            <a:endParaRPr lang="en-US" dirty="0"/>
          </a:p>
        </p:txBody>
      </p:sp>
    </p:spTree>
    <p:extLst>
      <p:ext uri="{BB962C8B-B14F-4D97-AF65-F5344CB8AC3E}">
        <p14:creationId xmlns:p14="http://schemas.microsoft.com/office/powerpoint/2010/main" val="143413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Custody</a:t>
            </a:r>
            <a:endParaRPr lang="en-US" dirty="0"/>
          </a:p>
        </p:txBody>
      </p:sp>
      <p:sp>
        <p:nvSpPr>
          <p:cNvPr id="3" name="Content Placeholder 2"/>
          <p:cNvSpPr>
            <a:spLocks noGrp="1"/>
          </p:cNvSpPr>
          <p:nvPr>
            <p:ph sz="half" idx="1"/>
          </p:nvPr>
        </p:nvSpPr>
        <p:spPr>
          <a:xfrm>
            <a:off x="1298447" y="2560320"/>
            <a:ext cx="5840289" cy="3310128"/>
          </a:xfrm>
        </p:spPr>
        <p:txBody>
          <a:bodyPr>
            <a:normAutofit lnSpcReduction="10000"/>
          </a:bodyPr>
          <a:lstStyle/>
          <a:p>
            <a:pPr marL="457200" indent="-457200">
              <a:buAutoNum type="arabicPeriod"/>
            </a:pPr>
            <a:r>
              <a:rPr lang="en-US" dirty="0" smtClean="0"/>
              <a:t>Individual who finds the evidence marks it for identification and bags the evidence.</a:t>
            </a:r>
          </a:p>
          <a:p>
            <a:pPr marL="457200" indent="-457200">
              <a:buAutoNum type="arabicPeriod"/>
            </a:pPr>
            <a:r>
              <a:rPr lang="en-US" dirty="0" smtClean="0"/>
              <a:t>This bag is then placed in an evidence bag that is labeled with the pertinent information.</a:t>
            </a:r>
          </a:p>
          <a:p>
            <a:pPr marL="457200" indent="-457200">
              <a:buAutoNum type="arabicPeriod"/>
            </a:pPr>
            <a:r>
              <a:rPr lang="en-US" dirty="0" smtClean="0"/>
              <a:t>This container is then sealed </a:t>
            </a:r>
            <a:r>
              <a:rPr lang="en-US" dirty="0" err="1" smtClean="0"/>
              <a:t>nd</a:t>
            </a:r>
            <a:r>
              <a:rPr lang="en-US" dirty="0" smtClean="0"/>
              <a:t> the collector’s signature is written across the sealed edge.</a:t>
            </a:r>
            <a:endParaRPr lang="en-US" dirty="0"/>
          </a:p>
        </p:txBody>
      </p:sp>
      <p:pic>
        <p:nvPicPr>
          <p:cNvPr id="2050" name="Picture 2" descr="http://tritechforensics.com/uploaded_files/images/products/b_a2d812d2875a55d36cd100feae9d34dbTAG-CC-EV-4X6_3X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38737" y="2003524"/>
            <a:ext cx="4001670" cy="22118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9ek-tlQ_nfY/UHO9W0tBTjI/AAAAAAAAAEI/fce9rIYyaYU/s1600/Evidence+Pac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895" y="4215384"/>
            <a:ext cx="2554703" cy="169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71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Custody</a:t>
            </a:r>
            <a:endParaRPr lang="en-US" dirty="0"/>
          </a:p>
        </p:txBody>
      </p:sp>
      <p:sp>
        <p:nvSpPr>
          <p:cNvPr id="3" name="Content Placeholder 2"/>
          <p:cNvSpPr>
            <a:spLocks noGrp="1"/>
          </p:cNvSpPr>
          <p:nvPr>
            <p:ph sz="half" idx="1"/>
          </p:nvPr>
        </p:nvSpPr>
        <p:spPr/>
        <p:txBody>
          <a:bodyPr>
            <a:normAutofit lnSpcReduction="10000"/>
          </a:bodyPr>
          <a:lstStyle/>
          <a:p>
            <a:pPr marL="457200" indent="-457200">
              <a:buAutoNum type="arabicPeriod" startAt="4"/>
            </a:pPr>
            <a:r>
              <a:rPr lang="en-US" dirty="0" smtClean="0"/>
              <a:t>This container is then given to the next person responsible for its care.  </a:t>
            </a:r>
            <a:endParaRPr lang="en-US" dirty="0"/>
          </a:p>
          <a:p>
            <a:pPr marL="457200" indent="-457200">
              <a:buAutoNum type="arabicPeriod" startAt="4"/>
            </a:pPr>
            <a:r>
              <a:rPr lang="en-US" dirty="0" smtClean="0"/>
              <a:t>This person takes it to the lab and signs it over to a technician.</a:t>
            </a:r>
          </a:p>
          <a:p>
            <a:pPr marL="457200" indent="-457200">
              <a:buAutoNum type="arabicPeriod" startAt="4"/>
            </a:pPr>
            <a:r>
              <a:rPr lang="en-US" dirty="0" smtClean="0"/>
              <a:t>The technician opens the package for examination at a place other than the sealed edge.</a:t>
            </a:r>
            <a:endParaRPr lang="en-US" dirty="0"/>
          </a:p>
        </p:txBody>
      </p:sp>
      <p:sp>
        <p:nvSpPr>
          <p:cNvPr id="4" name="Content Placeholder 3"/>
          <p:cNvSpPr>
            <a:spLocks noGrp="1"/>
          </p:cNvSpPr>
          <p:nvPr>
            <p:ph sz="half" idx="2"/>
          </p:nvPr>
        </p:nvSpPr>
        <p:spPr/>
        <p:txBody>
          <a:bodyPr>
            <a:normAutofit lnSpcReduction="10000"/>
          </a:bodyPr>
          <a:lstStyle/>
          <a:p>
            <a:pPr marL="457200" indent="-457200">
              <a:buAutoNum type="arabicPeriod" startAt="7"/>
            </a:pPr>
            <a:r>
              <a:rPr lang="en-US" dirty="0" smtClean="0"/>
              <a:t>Upon completion of the examination, the technician repackages the evidence with its original packaging, reseals the evidence in a new packaging and signs the chain of custody log attached to the packaging.</a:t>
            </a:r>
          </a:p>
          <a:p>
            <a:pPr marL="0" indent="0">
              <a:buNone/>
            </a:pPr>
            <a:endParaRPr lang="en-US" dirty="0"/>
          </a:p>
        </p:txBody>
      </p:sp>
    </p:spTree>
    <p:extLst>
      <p:ext uri="{BB962C8B-B14F-4D97-AF65-F5344CB8AC3E}">
        <p14:creationId xmlns:p14="http://schemas.microsoft.com/office/powerpoint/2010/main" val="312341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Chain of Custody Examples</a:t>
            </a:r>
            <a:endParaRPr lang="en-US" dirty="0"/>
          </a:p>
        </p:txBody>
      </p:sp>
      <p:sp>
        <p:nvSpPr>
          <p:cNvPr id="5" name="Content Placeholder 4"/>
          <p:cNvSpPr>
            <a:spLocks noGrp="1"/>
          </p:cNvSpPr>
          <p:nvPr>
            <p:ph idx="1"/>
          </p:nvPr>
        </p:nvSpPr>
        <p:spPr/>
        <p:txBody>
          <a:bodyPr/>
          <a:lstStyle/>
          <a:p>
            <a:r>
              <a:rPr lang="en-US" dirty="0" smtClean="0">
                <a:hlinkClick r:id="rId2"/>
              </a:rPr>
              <a:t>OJ Simpson Case</a:t>
            </a:r>
            <a:endParaRPr lang="en-US" dirty="0"/>
          </a:p>
        </p:txBody>
      </p:sp>
    </p:spTree>
    <p:extLst>
      <p:ext uri="{BB962C8B-B14F-4D97-AF65-F5344CB8AC3E}">
        <p14:creationId xmlns:p14="http://schemas.microsoft.com/office/powerpoint/2010/main" val="253870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Standard/Reference Samples</a:t>
            </a:r>
            <a:endParaRPr lang="en-US" dirty="0"/>
          </a:p>
        </p:txBody>
      </p:sp>
      <p:sp>
        <p:nvSpPr>
          <p:cNvPr id="3" name="Content Placeholder 2"/>
          <p:cNvSpPr>
            <a:spLocks noGrp="1"/>
          </p:cNvSpPr>
          <p:nvPr>
            <p:ph idx="1"/>
          </p:nvPr>
        </p:nvSpPr>
        <p:spPr/>
        <p:txBody>
          <a:bodyPr/>
          <a:lstStyle/>
          <a:p>
            <a:r>
              <a:rPr lang="en-US" dirty="0" smtClean="0"/>
              <a:t>Physical evidence whose origin is known such as blood or hair from a suspect that can be compared to crime-scene evidence.</a:t>
            </a:r>
          </a:p>
          <a:p>
            <a:endParaRPr lang="en-US" dirty="0"/>
          </a:p>
        </p:txBody>
      </p:sp>
    </p:spTree>
    <p:extLst>
      <p:ext uri="{BB962C8B-B14F-4D97-AF65-F5344CB8AC3E}">
        <p14:creationId xmlns:p14="http://schemas.microsoft.com/office/powerpoint/2010/main" val="382123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Buccal Swab</a:t>
            </a:r>
            <a:endParaRPr lang="en-US" dirty="0"/>
          </a:p>
        </p:txBody>
      </p:sp>
      <p:sp>
        <p:nvSpPr>
          <p:cNvPr id="3" name="Content Placeholder 2"/>
          <p:cNvSpPr>
            <a:spLocks noGrp="1"/>
          </p:cNvSpPr>
          <p:nvPr>
            <p:ph sz="half" idx="1"/>
          </p:nvPr>
        </p:nvSpPr>
        <p:spPr/>
        <p:txBody>
          <a:bodyPr/>
          <a:lstStyle/>
          <a:p>
            <a:r>
              <a:rPr lang="en-US" dirty="0" smtClean="0"/>
              <a:t>Swab of the inner portion of cheek;</a:t>
            </a:r>
          </a:p>
          <a:p>
            <a:r>
              <a:rPr lang="en-US" dirty="0" smtClean="0"/>
              <a:t>Cheeks cells are usually collected to determine the DNA profile of an individual</a:t>
            </a:r>
            <a:endParaRPr lang="en-US" dirty="0"/>
          </a:p>
        </p:txBody>
      </p:sp>
      <p:pic>
        <p:nvPicPr>
          <p:cNvPr id="3074" name="Picture 2" descr="http://www.sw.org/resources/images/content/marrow-donor/buccal-swa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5773" y="2560638"/>
            <a:ext cx="3589953"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8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hysical evi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practicalhomicide.com/images/articles/LO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474" y="946292"/>
            <a:ext cx="8149390" cy="499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7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Substrate Controls</a:t>
            </a:r>
            <a:endParaRPr lang="en-US" dirty="0"/>
          </a:p>
        </p:txBody>
      </p:sp>
      <p:sp>
        <p:nvSpPr>
          <p:cNvPr id="3" name="Content Placeholder 2"/>
          <p:cNvSpPr>
            <a:spLocks noGrp="1"/>
          </p:cNvSpPr>
          <p:nvPr>
            <p:ph idx="1"/>
          </p:nvPr>
        </p:nvSpPr>
        <p:spPr/>
        <p:txBody>
          <a:bodyPr/>
          <a:lstStyle/>
          <a:p>
            <a:r>
              <a:rPr lang="en-US" dirty="0" smtClean="0"/>
              <a:t>Uncontaminated surface material close to an area where physical evidence has been </a:t>
            </a:r>
            <a:r>
              <a:rPr lang="en-US" dirty="0" err="1" smtClean="0"/>
              <a:t>depositied</a:t>
            </a:r>
            <a:r>
              <a:rPr lang="en-US" dirty="0" smtClean="0"/>
              <a:t>.</a:t>
            </a:r>
            <a:endParaRPr lang="en-US" dirty="0"/>
          </a:p>
        </p:txBody>
      </p:sp>
    </p:spTree>
    <p:extLst>
      <p:ext uri="{BB962C8B-B14F-4D97-AF65-F5344CB8AC3E}">
        <p14:creationId xmlns:p14="http://schemas.microsoft.com/office/powerpoint/2010/main" val="259539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Considerations at a Crime Scene</a:t>
            </a:r>
            <a:endParaRPr lang="en-US" dirty="0"/>
          </a:p>
        </p:txBody>
      </p:sp>
      <p:sp>
        <p:nvSpPr>
          <p:cNvPr id="3" name="Content Placeholder 2"/>
          <p:cNvSpPr>
            <a:spLocks noGrp="1"/>
          </p:cNvSpPr>
          <p:nvPr>
            <p:ph idx="1"/>
          </p:nvPr>
        </p:nvSpPr>
        <p:spPr/>
        <p:txBody>
          <a:bodyPr/>
          <a:lstStyle/>
          <a:p>
            <a:r>
              <a:rPr lang="en-US" dirty="0" smtClean="0"/>
              <a:t>Justifications for a warrantless search</a:t>
            </a:r>
          </a:p>
          <a:p>
            <a:pPr marL="457200" indent="-457200">
              <a:buFont typeface="+mj-lt"/>
              <a:buAutoNum type="arabicPeriod"/>
            </a:pPr>
            <a:r>
              <a:rPr lang="en-US" dirty="0" smtClean="0"/>
              <a:t>Emergency</a:t>
            </a:r>
          </a:p>
          <a:p>
            <a:pPr marL="457200" indent="-457200">
              <a:buFont typeface="+mj-lt"/>
              <a:buAutoNum type="arabicPeriod"/>
            </a:pPr>
            <a:r>
              <a:rPr lang="en-US" dirty="0" smtClean="0"/>
              <a:t>The need to prevent the immediate loss or destruction of evidence</a:t>
            </a:r>
          </a:p>
          <a:p>
            <a:pPr marL="457200" indent="-457200">
              <a:buFont typeface="+mj-lt"/>
              <a:buAutoNum type="arabicPeriod"/>
            </a:pPr>
            <a:r>
              <a:rPr lang="en-US" dirty="0" smtClean="0"/>
              <a:t>Immediate control when arrested</a:t>
            </a:r>
          </a:p>
          <a:p>
            <a:pPr marL="457200" indent="-457200">
              <a:buFont typeface="+mj-lt"/>
              <a:buAutoNum type="arabicPeriod"/>
            </a:pPr>
            <a:r>
              <a:rPr lang="en-US" dirty="0" smtClean="0"/>
              <a:t>A search made by consent of the parties involved</a:t>
            </a:r>
            <a:endParaRPr lang="en-US" dirty="0"/>
          </a:p>
        </p:txBody>
      </p:sp>
    </p:spTree>
    <p:extLst>
      <p:ext uri="{BB962C8B-B14F-4D97-AF65-F5344CB8AC3E}">
        <p14:creationId xmlns:p14="http://schemas.microsoft.com/office/powerpoint/2010/main" val="383248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smtClean="0">
                <a:hlinkClick r:id="rId2"/>
              </a:rPr>
              <a:t>Processing a Crime Scene</a:t>
            </a:r>
            <a:endParaRPr lang="en-US" dirty="0"/>
          </a:p>
        </p:txBody>
      </p:sp>
    </p:spTree>
    <p:extLst>
      <p:ext uri="{BB962C8B-B14F-4D97-AF65-F5344CB8AC3E}">
        <p14:creationId xmlns:p14="http://schemas.microsoft.com/office/powerpoint/2010/main" val="415564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and Isolate the Crime Scene</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First officer arriving on the crime scene is responsible for taking steps to preserve and protect the area to the greatest extent possible.</a:t>
            </a:r>
          </a:p>
          <a:p>
            <a:r>
              <a:rPr lang="en-US" sz="2800" dirty="0" smtClean="0"/>
              <a:t>Order of priorities</a:t>
            </a:r>
          </a:p>
          <a:p>
            <a:pPr marL="514350" indent="-514350">
              <a:buFont typeface="+mj-lt"/>
              <a:buAutoNum type="arabicPeriod"/>
            </a:pPr>
            <a:r>
              <a:rPr lang="en-US" sz="2800" dirty="0" smtClean="0"/>
              <a:t>Obtain medical assistance for individuals in need and arrest the perpetrator.</a:t>
            </a:r>
          </a:p>
          <a:p>
            <a:pPr marL="514350" indent="-514350">
              <a:buFont typeface="+mj-lt"/>
              <a:buAutoNum type="arabicPeriod"/>
            </a:pPr>
            <a:r>
              <a:rPr lang="en-US" sz="2800" dirty="0" smtClean="0"/>
              <a:t>Exclude all unauthorized personnel from the scene.</a:t>
            </a:r>
          </a:p>
          <a:p>
            <a:pPr marL="514350" indent="-514350">
              <a:buFont typeface="+mj-lt"/>
              <a:buAutoNum type="arabicPeriod"/>
            </a:pPr>
            <a:r>
              <a:rPr lang="en-US" sz="2800" dirty="0" smtClean="0"/>
              <a:t>Isolate the area.</a:t>
            </a:r>
          </a:p>
          <a:p>
            <a:endParaRPr lang="en-US" sz="2800" dirty="0"/>
          </a:p>
        </p:txBody>
      </p:sp>
    </p:spTree>
    <p:extLst>
      <p:ext uri="{BB962C8B-B14F-4D97-AF65-F5344CB8AC3E}">
        <p14:creationId xmlns:p14="http://schemas.microsoft.com/office/powerpoint/2010/main" val="364960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and Isolate the Crime Scene</a:t>
            </a:r>
            <a:endParaRPr lang="en-US" dirty="0"/>
          </a:p>
        </p:txBody>
      </p:sp>
      <p:sp>
        <p:nvSpPr>
          <p:cNvPr id="3" name="Content Placeholder 2"/>
          <p:cNvSpPr>
            <a:spLocks noGrp="1"/>
          </p:cNvSpPr>
          <p:nvPr>
            <p:ph idx="1"/>
          </p:nvPr>
        </p:nvSpPr>
        <p:spPr/>
        <p:txBody>
          <a:bodyPr>
            <a:normAutofit/>
          </a:bodyPr>
          <a:lstStyle/>
          <a:p>
            <a:r>
              <a:rPr lang="en-US" sz="3200" dirty="0" smtClean="0"/>
              <a:t>In securing the crime scene, the officer in charge of excluding ALL others must have the authority to exclude EVERYONE!!!  This includes higher level police officials, members of the press and fellow police officers not involved in processing the site.  This insures that all physical evidence will NOT be rendered valueless!!!!</a:t>
            </a:r>
            <a:endParaRPr lang="en-US" sz="3200" dirty="0"/>
          </a:p>
        </p:txBody>
      </p:sp>
    </p:spTree>
    <p:extLst>
      <p:ext uri="{BB962C8B-B14F-4D97-AF65-F5344CB8AC3E}">
        <p14:creationId xmlns:p14="http://schemas.microsoft.com/office/powerpoint/2010/main" val="412130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the Area.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done once the area is secured.</a:t>
            </a:r>
          </a:p>
          <a:p>
            <a:pPr marL="0" indent="0">
              <a:buNone/>
            </a:pPr>
            <a:r>
              <a:rPr lang="en-US" dirty="0" smtClean="0"/>
              <a:t>Steps</a:t>
            </a:r>
          </a:p>
          <a:p>
            <a:pPr marL="457200" indent="-457200">
              <a:buFont typeface="+mj-lt"/>
              <a:buAutoNum type="arabicPeriod"/>
            </a:pPr>
            <a:r>
              <a:rPr lang="en-US" dirty="0" smtClean="0"/>
              <a:t>Boundaries are determined</a:t>
            </a:r>
          </a:p>
          <a:p>
            <a:pPr marL="457200" indent="-457200">
              <a:buFont typeface="+mj-lt"/>
              <a:buAutoNum type="arabicPeriod"/>
            </a:pPr>
            <a:r>
              <a:rPr lang="en-US" dirty="0" smtClean="0"/>
              <a:t>Establish perpetrators path of entry and exit</a:t>
            </a:r>
          </a:p>
          <a:p>
            <a:pPr marL="457200" indent="-457200">
              <a:buFont typeface="+mj-lt"/>
              <a:buAutoNum type="arabicPeriod"/>
            </a:pPr>
            <a:r>
              <a:rPr lang="en-US" dirty="0" smtClean="0"/>
              <a:t>Document and photograph the obvious items of crime scene evidence</a:t>
            </a:r>
          </a:p>
          <a:p>
            <a:pPr marL="457200" indent="-457200">
              <a:buFont typeface="+mj-lt"/>
              <a:buAutoNum type="arabicPeriod"/>
            </a:pPr>
            <a:r>
              <a:rPr lang="en-US" dirty="0" smtClean="0"/>
              <a:t>Initial walk through is completed to gain an overview of the situation and develop a strategy for the systematic examination and documentation of the entire crime scene</a:t>
            </a:r>
            <a:endParaRPr lang="en-US" dirty="0"/>
          </a:p>
        </p:txBody>
      </p:sp>
    </p:spTree>
    <p:extLst>
      <p:ext uri="{BB962C8B-B14F-4D97-AF65-F5344CB8AC3E}">
        <p14:creationId xmlns:p14="http://schemas.microsoft.com/office/powerpoint/2010/main" val="328982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Scene</a:t>
            </a:r>
            <a:endParaRPr lang="en-US" dirty="0"/>
          </a:p>
        </p:txBody>
      </p:sp>
      <p:sp>
        <p:nvSpPr>
          <p:cNvPr id="3" name="Content Placeholder 2"/>
          <p:cNvSpPr>
            <a:spLocks noGrp="1"/>
          </p:cNvSpPr>
          <p:nvPr>
            <p:ph idx="1"/>
          </p:nvPr>
        </p:nvSpPr>
        <p:spPr/>
        <p:txBody>
          <a:bodyPr/>
          <a:lstStyle/>
          <a:p>
            <a:r>
              <a:rPr lang="en-US" dirty="0" smtClean="0"/>
              <a:t>This must be done right away</a:t>
            </a:r>
          </a:p>
          <a:p>
            <a:r>
              <a:rPr lang="en-US" dirty="0" smtClean="0"/>
              <a:t>Methods used</a:t>
            </a:r>
          </a:p>
          <a:p>
            <a:pPr marL="457200" indent="-457200">
              <a:buFont typeface="+mj-lt"/>
              <a:buAutoNum type="arabicPeriod"/>
            </a:pPr>
            <a:r>
              <a:rPr lang="en-US" dirty="0" smtClean="0"/>
              <a:t>Photography</a:t>
            </a:r>
          </a:p>
          <a:p>
            <a:pPr marL="457200" indent="-457200">
              <a:buFont typeface="+mj-lt"/>
              <a:buAutoNum type="arabicPeriod"/>
            </a:pPr>
            <a:r>
              <a:rPr lang="en-US" dirty="0" smtClean="0"/>
              <a:t>Sketches</a:t>
            </a:r>
          </a:p>
          <a:p>
            <a:pPr marL="457200" indent="-457200">
              <a:buFont typeface="+mj-lt"/>
              <a:buAutoNum type="arabicPeriod"/>
            </a:pPr>
            <a:r>
              <a:rPr lang="en-US" dirty="0" smtClean="0"/>
              <a:t>Notes</a:t>
            </a:r>
          </a:p>
          <a:p>
            <a:pPr marL="0" indent="0">
              <a:buNone/>
            </a:pPr>
            <a:endParaRPr lang="en-US" dirty="0"/>
          </a:p>
        </p:txBody>
      </p:sp>
    </p:spTree>
    <p:extLst>
      <p:ext uri="{BB962C8B-B14F-4D97-AF65-F5344CB8AC3E}">
        <p14:creationId xmlns:p14="http://schemas.microsoft.com/office/powerpoint/2010/main" val="129906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a:t>
            </a:r>
            <a:endParaRPr lang="en-US" dirty="0"/>
          </a:p>
        </p:txBody>
      </p:sp>
      <p:sp>
        <p:nvSpPr>
          <p:cNvPr id="3" name="Content Placeholder 2"/>
          <p:cNvSpPr>
            <a:spLocks noGrp="1"/>
          </p:cNvSpPr>
          <p:nvPr>
            <p:ph idx="1"/>
          </p:nvPr>
        </p:nvSpPr>
        <p:spPr/>
        <p:txBody>
          <a:bodyPr/>
          <a:lstStyle/>
          <a:p>
            <a:r>
              <a:rPr lang="en-US" dirty="0" smtClean="0"/>
              <a:t>Must be unaltered</a:t>
            </a:r>
          </a:p>
          <a:p>
            <a:r>
              <a:rPr lang="en-US" dirty="0" smtClean="0"/>
              <a:t>Objects must not be moved until they have been photographed from all necessary angles.  This is assuming there are no injured parties involved.</a:t>
            </a:r>
          </a:p>
          <a:p>
            <a:r>
              <a:rPr lang="en-US" dirty="0" smtClean="0"/>
              <a:t>If objects are removed, positions changed or items added, the photographs may not be admissible at a trial.  If this does happen, it should be noted in the report.  Evidence should NOT be reintroduced into the scene to take photographs!!!!</a:t>
            </a:r>
          </a:p>
          <a:p>
            <a:endParaRPr lang="en-US" dirty="0"/>
          </a:p>
        </p:txBody>
      </p:sp>
    </p:spTree>
    <p:extLst>
      <p:ext uri="{BB962C8B-B14F-4D97-AF65-F5344CB8AC3E}">
        <p14:creationId xmlns:p14="http://schemas.microsoft.com/office/powerpoint/2010/main" val="119585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be included in photography of a crime scene?</a:t>
            </a:r>
            <a:endParaRPr lang="en-US" dirty="0"/>
          </a:p>
        </p:txBody>
      </p:sp>
      <p:sp>
        <p:nvSpPr>
          <p:cNvPr id="3" name="Content Placeholder 2"/>
          <p:cNvSpPr>
            <a:spLocks noGrp="1"/>
          </p:cNvSpPr>
          <p:nvPr>
            <p:ph idx="1"/>
          </p:nvPr>
        </p:nvSpPr>
        <p:spPr/>
        <p:txBody>
          <a:bodyPr/>
          <a:lstStyle/>
          <a:p>
            <a:r>
              <a:rPr lang="en-US" dirty="0" smtClean="0"/>
              <a:t>The area in which the crime took place</a:t>
            </a:r>
          </a:p>
          <a:p>
            <a:r>
              <a:rPr lang="en-US" dirty="0" smtClean="0"/>
              <a:t>All adjacent areas where important acts occurred immediately before or after the crime was committed.</a:t>
            </a:r>
          </a:p>
          <a:p>
            <a:r>
              <a:rPr lang="en-US" dirty="0" smtClean="0"/>
              <a:t>Overview photographs of the entire scene and surrounding area</a:t>
            </a:r>
          </a:p>
          <a:p>
            <a:pPr lvl="1"/>
            <a:r>
              <a:rPr lang="en-US" dirty="0" smtClean="0"/>
              <a:t>Points of entry and exit at various angles</a:t>
            </a:r>
            <a:endParaRPr lang="en-US" dirty="0"/>
          </a:p>
        </p:txBody>
      </p:sp>
    </p:spTree>
    <p:extLst>
      <p:ext uri="{BB962C8B-B14F-4D97-AF65-F5344CB8AC3E}">
        <p14:creationId xmlns:p14="http://schemas.microsoft.com/office/powerpoint/2010/main" val="1973956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192</TotalTime>
  <Words>1290</Words>
  <Application>Microsoft Office PowerPoint</Application>
  <PresentationFormat>Widescreen</PresentationFormat>
  <Paragraphs>128</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The Crime Scene</vt:lpstr>
      <vt:lpstr>Processing the Crime Scene</vt:lpstr>
      <vt:lpstr>PowerPoint Presentation</vt:lpstr>
      <vt:lpstr>Secure and Isolate the Crime Scene</vt:lpstr>
      <vt:lpstr>Secure and Isolate the Crime Scene</vt:lpstr>
      <vt:lpstr>Evaluation of the Area.</vt:lpstr>
      <vt:lpstr>Record the Scene</vt:lpstr>
      <vt:lpstr>Photography</vt:lpstr>
      <vt:lpstr>What should be included in photography of a crime scene?</vt:lpstr>
      <vt:lpstr>Photographs of a crime that took place indoors</vt:lpstr>
      <vt:lpstr>Crime scenes involving a body</vt:lpstr>
      <vt:lpstr>Photography of Physical Evidence</vt:lpstr>
      <vt:lpstr>Sketches</vt:lpstr>
      <vt:lpstr>Rough Sketch Requirements</vt:lpstr>
      <vt:lpstr>Finished Sketch</vt:lpstr>
      <vt:lpstr>Notes</vt:lpstr>
      <vt:lpstr>Search for Physical Evidence</vt:lpstr>
      <vt:lpstr>Search for Physical Evidence</vt:lpstr>
      <vt:lpstr>Items to be collected from victims body</vt:lpstr>
      <vt:lpstr>PowerPoint Presentation</vt:lpstr>
      <vt:lpstr>Collect and Package Physical Evidence</vt:lpstr>
      <vt:lpstr>Collect and Package Physical Evidence</vt:lpstr>
      <vt:lpstr>The Well Prepared Evidence Collector</vt:lpstr>
      <vt:lpstr>Packaging of Physical Evidence</vt:lpstr>
      <vt:lpstr>Chain of Custody</vt:lpstr>
      <vt:lpstr>Chain of Custody</vt:lpstr>
      <vt:lpstr>Broken Chain of Custody Examples</vt:lpstr>
      <vt:lpstr>Standard/Reference Samples</vt:lpstr>
      <vt:lpstr>Buccal Swab</vt:lpstr>
      <vt:lpstr>Substrate Controls</vt:lpstr>
      <vt:lpstr>Legal Considerations at a Crime Scene</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Crime Scene</dc:title>
  <dc:creator>knaylor</dc:creator>
  <cp:lastModifiedBy>knaylor</cp:lastModifiedBy>
  <cp:revision>35</cp:revision>
  <dcterms:created xsi:type="dcterms:W3CDTF">2015-09-03T11:37:16Z</dcterms:created>
  <dcterms:modified xsi:type="dcterms:W3CDTF">2017-01-30T13:08:04Z</dcterms:modified>
</cp:coreProperties>
</file>