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57" r:id="rId4"/>
    <p:sldId id="269" r:id="rId5"/>
    <p:sldId id="270" r:id="rId6"/>
    <p:sldId id="271" r:id="rId7"/>
    <p:sldId id="272" r:id="rId8"/>
    <p:sldId id="273" r:id="rId9"/>
    <p:sldId id="274" r:id="rId10"/>
    <p:sldId id="275" r:id="rId11"/>
    <p:sldId id="276" r:id="rId12"/>
    <p:sldId id="277" r:id="rId13"/>
    <p:sldId id="278" r:id="rId14"/>
    <p:sldId id="279" r:id="rId15"/>
    <p:sldId id="280"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DC56F6-A95A-474D-BF5E-68334D697732}" type="datetimeFigureOut">
              <a:rPr lang="en-US" smtClean="0"/>
              <a:pPr/>
              <a:t>4/25/2018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CAC61-DCBC-4E4B-93DA-75B76850565A}" type="slidenum">
              <a:rPr lang="en-US" smtClean="0"/>
              <a:pPr/>
              <a:t>‹#›</a:t>
            </a:fld>
            <a:endParaRPr lang="en-US"/>
          </a:p>
        </p:txBody>
      </p:sp>
    </p:spTree>
    <p:extLst>
      <p:ext uri="{BB962C8B-B14F-4D97-AF65-F5344CB8AC3E}">
        <p14:creationId xmlns:p14="http://schemas.microsoft.com/office/powerpoint/2010/main" val="44233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4/25/2018 8:13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623221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Taxonomy</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r>
              <a:rPr lang="en-US" dirty="0" smtClean="0"/>
              <a:t>Objective 4.01</a:t>
            </a:r>
          </a:p>
          <a:p>
            <a:r>
              <a:rPr lang="en-US" dirty="0" smtClean="0"/>
              <a:t>Analyze the classification of organisms according to their evolutionary relationships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Cladogram</a:t>
            </a:r>
            <a:endParaRPr lang="en-US" dirty="0"/>
          </a:p>
        </p:txBody>
      </p:sp>
      <p:sp>
        <p:nvSpPr>
          <p:cNvPr id="3" name="Content Placeholder 2"/>
          <p:cNvSpPr>
            <a:spLocks noGrp="1"/>
          </p:cNvSpPr>
          <p:nvPr>
            <p:ph idx="1"/>
          </p:nvPr>
        </p:nvSpPr>
        <p:spPr>
          <a:xfrm>
            <a:off x="381000" y="1412875"/>
            <a:ext cx="8382000" cy="1428083"/>
          </a:xfrm>
        </p:spPr>
        <p:txBody>
          <a:bodyPr/>
          <a:lstStyle/>
          <a:p>
            <a:r>
              <a:rPr lang="en-US" dirty="0" smtClean="0"/>
              <a:t>A </a:t>
            </a:r>
            <a:r>
              <a:rPr lang="en-US" dirty="0" err="1" smtClean="0"/>
              <a:t>cladogram</a:t>
            </a:r>
            <a:r>
              <a:rPr lang="en-US" dirty="0" smtClean="0"/>
              <a:t> shows evolutionary relationships between organisms.</a:t>
            </a:r>
          </a:p>
          <a:p>
            <a:r>
              <a:rPr lang="en-US" dirty="0" smtClean="0"/>
              <a:t>Shows how closely related two animals are.</a:t>
            </a:r>
            <a:endParaRPr lang="en-US" dirty="0"/>
          </a:p>
        </p:txBody>
      </p:sp>
      <p:pic>
        <p:nvPicPr>
          <p:cNvPr id="4" name="Picture 3" descr="cladogram.jpg"/>
          <p:cNvPicPr>
            <a:picLocks noChangeAspect="1"/>
          </p:cNvPicPr>
          <p:nvPr/>
        </p:nvPicPr>
        <p:blipFill>
          <a:blip r:embed="rId2" cstate="print"/>
          <a:stretch>
            <a:fillRect/>
          </a:stretch>
        </p:blipFill>
        <p:spPr>
          <a:xfrm>
            <a:off x="838200" y="3429000"/>
            <a:ext cx="4279900" cy="2850231"/>
          </a:xfrm>
          <a:prstGeom prst="rect">
            <a:avLst/>
          </a:prstGeom>
        </p:spPr>
      </p:pic>
      <p:pic>
        <p:nvPicPr>
          <p:cNvPr id="5" name="Picture 4" descr="Cladogram dos.jpg"/>
          <p:cNvPicPr>
            <a:picLocks noChangeAspect="1"/>
          </p:cNvPicPr>
          <p:nvPr/>
        </p:nvPicPr>
        <p:blipFill>
          <a:blip r:embed="rId3" cstate="print"/>
          <a:stretch>
            <a:fillRect/>
          </a:stretch>
        </p:blipFill>
        <p:spPr>
          <a:xfrm>
            <a:off x="5562600" y="3505200"/>
            <a:ext cx="3276600" cy="2245697"/>
          </a:xfrm>
          <a:prstGeom prst="rect">
            <a:avLst/>
          </a:prstGeom>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pic>
        <p:nvPicPr>
          <p:cNvPr id="10" name="Content Placeholder 9" descr="cladogram_1.gif"/>
          <p:cNvPicPr>
            <a:picLocks noGrp="1" noChangeAspect="1"/>
          </p:cNvPicPr>
          <p:nvPr>
            <p:ph sz="half" idx="1"/>
          </p:nvPr>
        </p:nvPicPr>
        <p:blipFill>
          <a:blip r:embed="rId2" cstate="print"/>
          <a:stretch>
            <a:fillRect/>
          </a:stretch>
        </p:blipFill>
        <p:spPr>
          <a:xfrm>
            <a:off x="457201" y="1411288"/>
            <a:ext cx="4176824" cy="4151312"/>
          </a:xfrm>
        </p:spPr>
      </p:pic>
      <p:sp>
        <p:nvSpPr>
          <p:cNvPr id="9" name="Content Placeholder 8"/>
          <p:cNvSpPr>
            <a:spLocks noGrp="1"/>
          </p:cNvSpPr>
          <p:nvPr>
            <p:ph sz="half" idx="2"/>
          </p:nvPr>
        </p:nvSpPr>
        <p:spPr>
          <a:xfrm>
            <a:off x="4648200" y="1411553"/>
            <a:ext cx="4114800" cy="4136517"/>
          </a:xfrm>
        </p:spPr>
        <p:txBody>
          <a:bodyPr/>
          <a:lstStyle/>
          <a:p>
            <a:r>
              <a:rPr lang="en-US" dirty="0" smtClean="0"/>
              <a:t>What does a perch have that a hagfish doesn’t have?</a:t>
            </a:r>
          </a:p>
          <a:p>
            <a:pPr>
              <a:buNone/>
            </a:pPr>
            <a:endParaRPr lang="en-US" dirty="0" smtClean="0"/>
          </a:p>
          <a:p>
            <a:r>
              <a:rPr lang="en-US" dirty="0" smtClean="0"/>
              <a:t>According to the </a:t>
            </a:r>
            <a:r>
              <a:rPr lang="en-US" dirty="0" err="1" smtClean="0"/>
              <a:t>cladogram</a:t>
            </a:r>
            <a:r>
              <a:rPr lang="en-US" dirty="0" smtClean="0"/>
              <a:t>, who is the chimp more closely related to, the mouse or the salamander?</a:t>
            </a:r>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Dichotomous Key</a:t>
            </a:r>
            <a:endParaRPr lang="en-US" dirty="0"/>
          </a:p>
        </p:txBody>
      </p:sp>
      <p:sp>
        <p:nvSpPr>
          <p:cNvPr id="3" name="Content Placeholder 2"/>
          <p:cNvSpPr>
            <a:spLocks noGrp="1"/>
          </p:cNvSpPr>
          <p:nvPr>
            <p:ph sz="half" idx="1"/>
          </p:nvPr>
        </p:nvSpPr>
        <p:spPr>
          <a:xfrm>
            <a:off x="381000" y="1411553"/>
            <a:ext cx="4114800" cy="1551194"/>
          </a:xfrm>
        </p:spPr>
        <p:txBody>
          <a:bodyPr/>
          <a:lstStyle/>
          <a:p>
            <a:r>
              <a:rPr lang="en-US" dirty="0" smtClean="0"/>
              <a:t>A list of characteristics organized in pairs used to identify objects or living things.</a:t>
            </a:r>
            <a:endParaRPr lang="en-US" dirty="0"/>
          </a:p>
        </p:txBody>
      </p:sp>
      <p:pic>
        <p:nvPicPr>
          <p:cNvPr id="5" name="Content Placeholder 4" descr="bugdichotemouskey-custom-size-375-225.jpg"/>
          <p:cNvPicPr>
            <a:picLocks noGrp="1" noChangeAspect="1"/>
          </p:cNvPicPr>
          <p:nvPr>
            <p:ph sz="half" idx="2"/>
          </p:nvPr>
        </p:nvPicPr>
        <p:blipFill>
          <a:blip r:embed="rId2" cstate="print"/>
          <a:stretch>
            <a:fillRect/>
          </a:stretch>
        </p:blipFill>
        <p:spPr>
          <a:xfrm>
            <a:off x="3048000" y="2971800"/>
            <a:ext cx="5600247" cy="3300412"/>
          </a:xfrm>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Identify Bird X</a:t>
            </a:r>
            <a:endParaRPr lang="en-US" dirty="0"/>
          </a:p>
        </p:txBody>
      </p:sp>
      <p:pic>
        <p:nvPicPr>
          <p:cNvPr id="6" name="Picture 2" descr="http://www.ekcsk12.org/faculty/jbuckley/leclass/practicemidterm6_files/image016.jpg"/>
          <p:cNvPicPr>
            <a:picLocks noChangeAspect="1" noChangeArrowheads="1"/>
          </p:cNvPicPr>
          <p:nvPr/>
        </p:nvPicPr>
        <p:blipFill>
          <a:blip r:embed="rId2" cstate="print"/>
          <a:srcRect/>
          <a:stretch>
            <a:fillRect/>
          </a:stretch>
        </p:blipFill>
        <p:spPr bwMode="auto">
          <a:xfrm>
            <a:off x="533400" y="1752600"/>
            <a:ext cx="8266594" cy="3838575"/>
          </a:xfrm>
          <a:prstGeom prst="rect">
            <a:avLst/>
          </a:prstGeom>
          <a:noFill/>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3886200" cy="4525963"/>
          </a:xfrm>
        </p:spPr>
        <p:txBody>
          <a:bodyPr/>
          <a:lstStyle/>
          <a:p>
            <a:pPr>
              <a:buNone/>
            </a:pPr>
            <a:r>
              <a:rPr lang="en-US" dirty="0" smtClean="0"/>
              <a:t>Which animal is most closely related to the grizzly bear?</a:t>
            </a:r>
          </a:p>
          <a:p>
            <a:pPr>
              <a:buNone/>
            </a:pPr>
            <a:endParaRPr lang="en-US" dirty="0" smtClean="0"/>
          </a:p>
          <a:p>
            <a:pPr>
              <a:buNone/>
            </a:pPr>
            <a:r>
              <a:rPr lang="en-US" dirty="0" smtClean="0"/>
              <a:t>Which animal is the least related to the grizzly bear?</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962400" y="381000"/>
            <a:ext cx="4681094" cy="6019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What is classification?</a:t>
            </a:r>
            <a:endParaRPr lang="en-US" dirty="0"/>
          </a:p>
        </p:txBody>
      </p:sp>
      <p:sp>
        <p:nvSpPr>
          <p:cNvPr id="3" name="Text Placeholder 2"/>
          <p:cNvSpPr>
            <a:spLocks noGrp="1"/>
          </p:cNvSpPr>
          <p:nvPr>
            <p:ph type="body" sz="quarter" idx="10"/>
          </p:nvPr>
        </p:nvSpPr>
        <p:spPr>
          <a:xfrm>
            <a:off x="381000" y="1411552"/>
            <a:ext cx="8382000" cy="886397"/>
          </a:xfrm>
        </p:spPr>
        <p:txBody>
          <a:bodyPr/>
          <a:lstStyle/>
          <a:p>
            <a:r>
              <a:rPr lang="en-US" dirty="0" smtClean="0"/>
              <a:t>Classification – organizing things into groups that have meaning.</a:t>
            </a:r>
            <a:endParaRPr lang="en-US" dirty="0"/>
          </a:p>
        </p:txBody>
      </p:sp>
      <p:pic>
        <p:nvPicPr>
          <p:cNvPr id="4" name="Picture 3" descr="cupcake-shoes-300x293.jpg"/>
          <p:cNvPicPr>
            <a:picLocks noChangeAspect="1"/>
          </p:cNvPicPr>
          <p:nvPr/>
        </p:nvPicPr>
        <p:blipFill>
          <a:blip r:embed="rId2" cstate="print"/>
          <a:stretch>
            <a:fillRect/>
          </a:stretch>
        </p:blipFill>
        <p:spPr>
          <a:xfrm>
            <a:off x="304800" y="2438400"/>
            <a:ext cx="1790700" cy="1748917"/>
          </a:xfrm>
          <a:prstGeom prst="rect">
            <a:avLst/>
          </a:prstGeom>
        </p:spPr>
      </p:pic>
      <p:pic>
        <p:nvPicPr>
          <p:cNvPr id="5" name="Picture 4" descr="GirlsBalletShoes_1.jpg"/>
          <p:cNvPicPr>
            <a:picLocks noChangeAspect="1"/>
          </p:cNvPicPr>
          <p:nvPr/>
        </p:nvPicPr>
        <p:blipFill>
          <a:blip r:embed="rId3" cstate="print"/>
          <a:stretch>
            <a:fillRect/>
          </a:stretch>
        </p:blipFill>
        <p:spPr>
          <a:xfrm>
            <a:off x="4267200" y="2438400"/>
            <a:ext cx="1752600" cy="1752600"/>
          </a:xfrm>
          <a:prstGeom prst="rect">
            <a:avLst/>
          </a:prstGeom>
        </p:spPr>
      </p:pic>
      <p:pic>
        <p:nvPicPr>
          <p:cNvPr id="6" name="Picture 5" descr="middle_f114a2230dd21b5a56d935dcf93eb81e.jpg"/>
          <p:cNvPicPr>
            <a:picLocks noChangeAspect="1"/>
          </p:cNvPicPr>
          <p:nvPr/>
        </p:nvPicPr>
        <p:blipFill>
          <a:blip r:embed="rId4" cstate="print"/>
          <a:stretch>
            <a:fillRect/>
          </a:stretch>
        </p:blipFill>
        <p:spPr>
          <a:xfrm>
            <a:off x="6324600" y="2514600"/>
            <a:ext cx="1571625" cy="1571625"/>
          </a:xfrm>
          <a:prstGeom prst="rect">
            <a:avLst/>
          </a:prstGeom>
        </p:spPr>
      </p:pic>
      <p:pic>
        <p:nvPicPr>
          <p:cNvPr id="7" name="Picture 6" descr="mp3-shoes.jpg"/>
          <p:cNvPicPr>
            <a:picLocks noChangeAspect="1"/>
          </p:cNvPicPr>
          <p:nvPr/>
        </p:nvPicPr>
        <p:blipFill>
          <a:blip r:embed="rId5" cstate="print"/>
          <a:stretch>
            <a:fillRect/>
          </a:stretch>
        </p:blipFill>
        <p:spPr>
          <a:xfrm>
            <a:off x="4572000" y="4648200"/>
            <a:ext cx="1695450" cy="1269703"/>
          </a:xfrm>
          <a:prstGeom prst="rect">
            <a:avLst/>
          </a:prstGeom>
        </p:spPr>
      </p:pic>
      <p:pic>
        <p:nvPicPr>
          <p:cNvPr id="8" name="Picture 7" descr="versace-kids-shoes.jpg"/>
          <p:cNvPicPr>
            <a:picLocks noChangeAspect="1"/>
          </p:cNvPicPr>
          <p:nvPr/>
        </p:nvPicPr>
        <p:blipFill>
          <a:blip r:embed="rId6" cstate="print"/>
          <a:stretch>
            <a:fillRect/>
          </a:stretch>
        </p:blipFill>
        <p:spPr>
          <a:xfrm>
            <a:off x="2133600" y="4572000"/>
            <a:ext cx="2197230" cy="1438721"/>
          </a:xfrm>
          <a:prstGeom prst="rect">
            <a:avLst/>
          </a:prstGeom>
        </p:spPr>
      </p:pic>
      <p:pic>
        <p:nvPicPr>
          <p:cNvPr id="9" name="Picture 8" descr="Wholesale-2010-winter-new-men-leather-shoes-man-shoes-outdoor-shoes-designer-brand-boots-black-freeship.jpg"/>
          <p:cNvPicPr>
            <a:picLocks noChangeAspect="1"/>
          </p:cNvPicPr>
          <p:nvPr/>
        </p:nvPicPr>
        <p:blipFill>
          <a:blip r:embed="rId7" cstate="print"/>
          <a:stretch>
            <a:fillRect/>
          </a:stretch>
        </p:blipFill>
        <p:spPr>
          <a:xfrm>
            <a:off x="2362200" y="2438400"/>
            <a:ext cx="1695450" cy="1695450"/>
          </a:xfrm>
          <a:prstGeom prst="rect">
            <a:avLst/>
          </a:prstGeom>
        </p:spPr>
      </p:pic>
      <p:pic>
        <p:nvPicPr>
          <p:cNvPr id="10" name="Picture 9" descr="work-shoes-boots-4-brn-510.jpg"/>
          <p:cNvPicPr>
            <a:picLocks noChangeAspect="1"/>
          </p:cNvPicPr>
          <p:nvPr/>
        </p:nvPicPr>
        <p:blipFill>
          <a:blip r:embed="rId8" cstate="print"/>
          <a:stretch>
            <a:fillRect/>
          </a:stretch>
        </p:blipFill>
        <p:spPr>
          <a:xfrm>
            <a:off x="381000" y="4572000"/>
            <a:ext cx="1514475" cy="1514475"/>
          </a:xfrm>
          <a:prstGeom prst="rect">
            <a:avLst/>
          </a:prstGeom>
        </p:spPr>
      </p:pic>
      <p:pic>
        <p:nvPicPr>
          <p:cNvPr id="11" name="Picture 10" descr="rose_shoes1.jpg"/>
          <p:cNvPicPr>
            <a:picLocks noChangeAspect="1"/>
          </p:cNvPicPr>
          <p:nvPr/>
        </p:nvPicPr>
        <p:blipFill>
          <a:blip r:embed="rId9" cstate="print"/>
          <a:stretch>
            <a:fillRect/>
          </a:stretch>
        </p:blipFill>
        <p:spPr>
          <a:xfrm>
            <a:off x="6477000" y="4343400"/>
            <a:ext cx="1943100" cy="1601978"/>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classification relate to taxonomy?</a:t>
            </a:r>
            <a:endParaRPr lang="en-US" dirty="0"/>
          </a:p>
        </p:txBody>
      </p:sp>
      <p:sp>
        <p:nvSpPr>
          <p:cNvPr id="3" name="Text Placeholder 2"/>
          <p:cNvSpPr>
            <a:spLocks noGrp="1"/>
          </p:cNvSpPr>
          <p:nvPr>
            <p:ph sz="half" idx="1"/>
          </p:nvPr>
        </p:nvSpPr>
        <p:spPr>
          <a:xfrm>
            <a:off x="381000" y="1411553"/>
            <a:ext cx="4114800" cy="3607141"/>
          </a:xfrm>
        </p:spPr>
        <p:txBody>
          <a:bodyPr/>
          <a:lstStyle/>
          <a:p>
            <a:r>
              <a:rPr lang="en-US" sz="3200" dirty="0" smtClean="0"/>
              <a:t>Taxonomy is the scientific classification  system used to categorize all living organisms.</a:t>
            </a:r>
          </a:p>
          <a:p>
            <a:pPr lvl="1"/>
            <a:r>
              <a:rPr lang="en-US" sz="3200" dirty="0" smtClean="0"/>
              <a:t>This is a universal system</a:t>
            </a:r>
          </a:p>
          <a:p>
            <a:pPr lvl="1">
              <a:buNone/>
            </a:pPr>
            <a:endParaRPr lang="en-US" dirty="0"/>
          </a:p>
        </p:txBody>
      </p:sp>
      <p:pic>
        <p:nvPicPr>
          <p:cNvPr id="6" name="Content Placeholder 5" descr="five-kingdom-classification.jpg"/>
          <p:cNvPicPr>
            <a:picLocks noGrp="1" noChangeAspect="1"/>
          </p:cNvPicPr>
          <p:nvPr>
            <p:ph sz="half" idx="2"/>
          </p:nvPr>
        </p:nvPicPr>
        <p:blipFill>
          <a:blip r:embed="rId2" cstate="print"/>
          <a:stretch>
            <a:fillRect/>
          </a:stretch>
        </p:blipFill>
        <p:spPr>
          <a:xfrm>
            <a:off x="4648200" y="1371600"/>
            <a:ext cx="4034018" cy="4724400"/>
          </a:xfr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History of Classification</a:t>
            </a:r>
            <a:endParaRPr lang="en-US" dirty="0"/>
          </a:p>
        </p:txBody>
      </p:sp>
      <p:sp>
        <p:nvSpPr>
          <p:cNvPr id="6" name="Content Placeholder 5"/>
          <p:cNvSpPr>
            <a:spLocks noGrp="1"/>
          </p:cNvSpPr>
          <p:nvPr>
            <p:ph idx="1"/>
          </p:nvPr>
        </p:nvSpPr>
        <p:spPr>
          <a:xfrm>
            <a:off x="381000" y="1412875"/>
            <a:ext cx="8382000" cy="5293757"/>
          </a:xfrm>
        </p:spPr>
        <p:txBody>
          <a:bodyPr/>
          <a:lstStyle/>
          <a:p>
            <a:r>
              <a:rPr lang="en-US" dirty="0" smtClean="0"/>
              <a:t>Aristotle</a:t>
            </a:r>
          </a:p>
          <a:p>
            <a:pPr lvl="1"/>
            <a:r>
              <a:rPr lang="en-US" dirty="0" smtClean="0"/>
              <a:t>Developed the first written classification scheme</a:t>
            </a:r>
          </a:p>
          <a:p>
            <a:pPr lvl="1"/>
            <a:r>
              <a:rPr lang="en-US" dirty="0" smtClean="0"/>
              <a:t>There were TWO groups – </a:t>
            </a:r>
            <a:r>
              <a:rPr lang="en-US" dirty="0" smtClean="0">
                <a:solidFill>
                  <a:srgbClr val="FFFF00"/>
                </a:solidFill>
              </a:rPr>
              <a:t>Plants</a:t>
            </a:r>
            <a:r>
              <a:rPr lang="en-US" dirty="0" smtClean="0"/>
              <a:t> and </a:t>
            </a:r>
            <a:r>
              <a:rPr lang="en-US" dirty="0" smtClean="0">
                <a:solidFill>
                  <a:srgbClr val="FFFF00"/>
                </a:solidFill>
              </a:rPr>
              <a:t>Animals</a:t>
            </a:r>
          </a:p>
          <a:p>
            <a:pPr lvl="2"/>
            <a:r>
              <a:rPr lang="en-US" dirty="0" smtClean="0"/>
              <a:t>Animal group = anything that lived on land, in the water or in the air.</a:t>
            </a:r>
          </a:p>
          <a:p>
            <a:pPr lvl="2"/>
            <a:r>
              <a:rPr lang="en-US" dirty="0" smtClean="0"/>
              <a:t>Plant group = based this on their different stems</a:t>
            </a:r>
          </a:p>
          <a:p>
            <a:pPr lvl="2">
              <a:buNone/>
            </a:pPr>
            <a:endParaRPr lang="en-US" dirty="0" smtClean="0"/>
          </a:p>
          <a:p>
            <a:r>
              <a:rPr lang="en-US" dirty="0" err="1" smtClean="0"/>
              <a:t>Carolus</a:t>
            </a:r>
            <a:r>
              <a:rPr lang="en-US" dirty="0" smtClean="0"/>
              <a:t> Linnaeus</a:t>
            </a:r>
          </a:p>
          <a:p>
            <a:pPr lvl="1"/>
            <a:r>
              <a:rPr lang="en-US" dirty="0" smtClean="0"/>
              <a:t>Developed the current classification system</a:t>
            </a:r>
          </a:p>
          <a:p>
            <a:pPr lvl="1"/>
            <a:r>
              <a:rPr lang="en-US" dirty="0" smtClean="0"/>
              <a:t>His classification system is based on similarities in structure</a:t>
            </a:r>
          </a:p>
          <a:p>
            <a:pPr lvl="1">
              <a:buNone/>
            </a:pPr>
            <a:endParaRPr lang="en-US" dirty="0"/>
          </a:p>
        </p:txBody>
      </p:sp>
      <p:pic>
        <p:nvPicPr>
          <p:cNvPr id="7" name="Picture 6" descr="aristotle.jpg"/>
          <p:cNvPicPr>
            <a:picLocks noChangeAspect="1"/>
          </p:cNvPicPr>
          <p:nvPr/>
        </p:nvPicPr>
        <p:blipFill>
          <a:blip r:embed="rId2" cstate="print"/>
          <a:stretch>
            <a:fillRect/>
          </a:stretch>
        </p:blipFill>
        <p:spPr>
          <a:xfrm>
            <a:off x="7162800" y="381000"/>
            <a:ext cx="1168400" cy="1534327"/>
          </a:xfrm>
          <a:prstGeom prst="rect">
            <a:avLst/>
          </a:prstGeom>
        </p:spPr>
      </p:pic>
      <p:pic>
        <p:nvPicPr>
          <p:cNvPr id="8" name="Picture 7" descr="linnaeus.jpg"/>
          <p:cNvPicPr>
            <a:picLocks noChangeAspect="1"/>
          </p:cNvPicPr>
          <p:nvPr/>
        </p:nvPicPr>
        <p:blipFill>
          <a:blip r:embed="rId3" cstate="print"/>
          <a:stretch>
            <a:fillRect/>
          </a:stretch>
        </p:blipFill>
        <p:spPr>
          <a:xfrm>
            <a:off x="7848600" y="3962400"/>
            <a:ext cx="914400" cy="1270000"/>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 </a:t>
            </a:r>
            <a:r>
              <a:rPr lang="en-US" dirty="0" err="1" smtClean="0"/>
              <a:t>Taxa</a:t>
            </a:r>
            <a:endParaRPr lang="en-US" dirty="0"/>
          </a:p>
        </p:txBody>
      </p:sp>
      <p:sp>
        <p:nvSpPr>
          <p:cNvPr id="3" name="Content Placeholder 2"/>
          <p:cNvSpPr>
            <a:spLocks noGrp="1"/>
          </p:cNvSpPr>
          <p:nvPr>
            <p:ph idx="1"/>
          </p:nvPr>
        </p:nvSpPr>
        <p:spPr>
          <a:xfrm>
            <a:off x="381000" y="1412875"/>
            <a:ext cx="8382000" cy="2954655"/>
          </a:xfrm>
        </p:spPr>
        <p:txBody>
          <a:bodyPr/>
          <a:lstStyle/>
          <a:p>
            <a:r>
              <a:rPr lang="en-US" dirty="0" err="1" smtClean="0"/>
              <a:t>Taxon</a:t>
            </a:r>
            <a:r>
              <a:rPr lang="en-US" dirty="0" smtClean="0"/>
              <a:t> – a group or level of organization</a:t>
            </a:r>
          </a:p>
          <a:p>
            <a:r>
              <a:rPr lang="en-US" dirty="0" smtClean="0"/>
              <a:t>Linnaeus’ system uses 7 </a:t>
            </a:r>
            <a:r>
              <a:rPr lang="en-US" dirty="0" err="1" smtClean="0"/>
              <a:t>taxa</a:t>
            </a:r>
            <a:r>
              <a:rPr lang="en-US" dirty="0" smtClean="0"/>
              <a:t> arranged in order from largest to smallest.</a:t>
            </a:r>
          </a:p>
          <a:p>
            <a:r>
              <a:rPr lang="en-US" dirty="0" smtClean="0"/>
              <a:t>He classified organisms into two kingdoms:  </a:t>
            </a:r>
            <a:r>
              <a:rPr lang="en-US" dirty="0" err="1" smtClean="0"/>
              <a:t>Animalia</a:t>
            </a:r>
            <a:r>
              <a:rPr lang="en-US" dirty="0" smtClean="0"/>
              <a:t> or </a:t>
            </a:r>
            <a:r>
              <a:rPr lang="en-US" dirty="0" err="1" smtClean="0"/>
              <a:t>Plantae</a:t>
            </a:r>
            <a:endParaRPr lang="en-US" dirty="0" smtClean="0"/>
          </a:p>
          <a:p>
            <a:pPr>
              <a:buNone/>
            </a:pPr>
            <a:endParaRPr lang="en-US" dirty="0"/>
          </a:p>
        </p:txBody>
      </p:sp>
      <p:sp>
        <p:nvSpPr>
          <p:cNvPr id="5" name="TextBox 4"/>
          <p:cNvSpPr txBox="1"/>
          <p:nvPr/>
        </p:nvSpPr>
        <p:spPr>
          <a:xfrm>
            <a:off x="4343400" y="3472458"/>
            <a:ext cx="4800600" cy="3385542"/>
          </a:xfrm>
          <a:prstGeom prst="rect">
            <a:avLst/>
          </a:prstGeom>
          <a:noFill/>
        </p:spPr>
        <p:txBody>
          <a:bodyPr wrap="square" rtlCol="0">
            <a:spAutoFit/>
          </a:bodyPr>
          <a:lstStyle/>
          <a:p>
            <a:pPr marL="342900" indent="-342900">
              <a:buAutoNum type="arabicPeriod"/>
            </a:pPr>
            <a:r>
              <a:rPr lang="en-US" sz="2800" dirty="0" smtClean="0">
                <a:solidFill>
                  <a:srgbClr val="FFFF00"/>
                </a:solidFill>
              </a:rPr>
              <a:t>K</a:t>
            </a:r>
            <a:r>
              <a:rPr lang="en-US" sz="2800" dirty="0" smtClean="0"/>
              <a:t>ingdom      </a:t>
            </a:r>
            <a:r>
              <a:rPr lang="en-US" sz="2800" dirty="0" smtClean="0">
                <a:solidFill>
                  <a:srgbClr val="FFFF00"/>
                </a:solidFill>
              </a:rPr>
              <a:t>K</a:t>
            </a:r>
            <a:r>
              <a:rPr lang="en-US" sz="2800" dirty="0" smtClean="0"/>
              <a:t>ing            </a:t>
            </a:r>
          </a:p>
          <a:p>
            <a:pPr marL="342900" indent="-342900">
              <a:buAutoNum type="arabicPeriod"/>
            </a:pPr>
            <a:r>
              <a:rPr lang="en-US" sz="2800" dirty="0" smtClean="0">
                <a:solidFill>
                  <a:srgbClr val="FFFF00"/>
                </a:solidFill>
              </a:rPr>
              <a:t>P</a:t>
            </a:r>
            <a:r>
              <a:rPr lang="en-US" sz="2800" dirty="0" smtClean="0"/>
              <a:t>hylum	   </a:t>
            </a:r>
            <a:r>
              <a:rPr lang="en-US" sz="2800" dirty="0" smtClean="0">
                <a:solidFill>
                  <a:srgbClr val="FFFF00"/>
                </a:solidFill>
              </a:rPr>
              <a:t>P</a:t>
            </a:r>
            <a:r>
              <a:rPr lang="en-US" sz="2800" dirty="0" smtClean="0"/>
              <a:t>hillip	</a:t>
            </a:r>
          </a:p>
          <a:p>
            <a:pPr marL="342900" indent="-342900">
              <a:buAutoNum type="arabicPeriod"/>
            </a:pPr>
            <a:r>
              <a:rPr lang="en-US" sz="2800" dirty="0" smtClean="0">
                <a:solidFill>
                  <a:srgbClr val="FFFF00"/>
                </a:solidFill>
              </a:rPr>
              <a:t>C</a:t>
            </a:r>
            <a:r>
              <a:rPr lang="en-US" sz="2800" dirty="0" smtClean="0"/>
              <a:t>lass	   </a:t>
            </a:r>
            <a:r>
              <a:rPr lang="en-US" sz="2800" dirty="0" smtClean="0">
                <a:solidFill>
                  <a:srgbClr val="FFFF00"/>
                </a:solidFill>
              </a:rPr>
              <a:t>C</a:t>
            </a:r>
            <a:r>
              <a:rPr lang="en-US" sz="2800" dirty="0" smtClean="0"/>
              <a:t>ame	</a:t>
            </a:r>
          </a:p>
          <a:p>
            <a:pPr marL="342900" indent="-342900">
              <a:buAutoNum type="arabicPeriod"/>
            </a:pPr>
            <a:r>
              <a:rPr lang="en-US" sz="2800" dirty="0" smtClean="0">
                <a:solidFill>
                  <a:srgbClr val="FFFF00"/>
                </a:solidFill>
              </a:rPr>
              <a:t>O</a:t>
            </a:r>
            <a:r>
              <a:rPr lang="en-US" sz="2800" dirty="0" smtClean="0"/>
              <a:t>rder	   </a:t>
            </a:r>
            <a:r>
              <a:rPr lang="en-US" sz="2800" dirty="0" smtClean="0">
                <a:solidFill>
                  <a:srgbClr val="FFFF00"/>
                </a:solidFill>
              </a:rPr>
              <a:t>O</a:t>
            </a:r>
            <a:r>
              <a:rPr lang="en-US" sz="2800" dirty="0" smtClean="0"/>
              <a:t>ver	</a:t>
            </a:r>
          </a:p>
          <a:p>
            <a:pPr marL="342900" indent="-342900">
              <a:buAutoNum type="arabicPeriod"/>
            </a:pPr>
            <a:r>
              <a:rPr lang="en-US" sz="2800" dirty="0" smtClean="0">
                <a:solidFill>
                  <a:srgbClr val="FFFF00"/>
                </a:solidFill>
              </a:rPr>
              <a:t>F</a:t>
            </a:r>
            <a:r>
              <a:rPr lang="en-US" sz="2800" dirty="0" smtClean="0"/>
              <a:t>amily	   </a:t>
            </a:r>
            <a:r>
              <a:rPr lang="en-US" sz="2800" dirty="0" smtClean="0">
                <a:solidFill>
                  <a:srgbClr val="FFFF00"/>
                </a:solidFill>
              </a:rPr>
              <a:t>F</a:t>
            </a:r>
            <a:r>
              <a:rPr lang="en-US" sz="2800" dirty="0" smtClean="0"/>
              <a:t>rom	</a:t>
            </a:r>
          </a:p>
          <a:p>
            <a:pPr marL="342900" indent="-342900">
              <a:buAutoNum type="arabicPeriod"/>
            </a:pPr>
            <a:r>
              <a:rPr lang="en-US" sz="2800" dirty="0" smtClean="0">
                <a:solidFill>
                  <a:srgbClr val="FFFF00"/>
                </a:solidFill>
              </a:rPr>
              <a:t>G</a:t>
            </a:r>
            <a:r>
              <a:rPr lang="en-US" sz="2800" dirty="0" smtClean="0"/>
              <a:t>enus	   </a:t>
            </a:r>
            <a:r>
              <a:rPr lang="en-US" sz="2800" dirty="0" smtClean="0">
                <a:solidFill>
                  <a:srgbClr val="FFFF00"/>
                </a:solidFill>
              </a:rPr>
              <a:t>G</a:t>
            </a:r>
            <a:r>
              <a:rPr lang="en-US" sz="2800" dirty="0" smtClean="0"/>
              <a:t>ermany</a:t>
            </a:r>
          </a:p>
          <a:p>
            <a:pPr marL="342900" indent="-342900">
              <a:buAutoNum type="arabicPeriod"/>
            </a:pPr>
            <a:r>
              <a:rPr lang="en-US" sz="2800" dirty="0" smtClean="0">
                <a:solidFill>
                  <a:srgbClr val="FFFF00"/>
                </a:solidFill>
              </a:rPr>
              <a:t>S</a:t>
            </a:r>
            <a:r>
              <a:rPr lang="en-US" sz="2800" dirty="0" smtClean="0"/>
              <a:t>pecies        </a:t>
            </a:r>
            <a:r>
              <a:rPr lang="en-US" sz="2800" b="1" dirty="0" smtClean="0">
                <a:solidFill>
                  <a:srgbClr val="FFFF00"/>
                </a:solidFill>
              </a:rPr>
              <a:t>S</a:t>
            </a:r>
            <a:r>
              <a:rPr lang="en-US" sz="2800" dirty="0" smtClean="0"/>
              <a:t>ecretly</a:t>
            </a:r>
          </a:p>
          <a:p>
            <a:pPr marL="342900" indent="-342900">
              <a:buAutoNum type="arabicPeriod"/>
            </a:pP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Nomenclature</a:t>
            </a:r>
            <a:endParaRPr lang="en-US" dirty="0"/>
          </a:p>
        </p:txBody>
      </p:sp>
      <p:sp>
        <p:nvSpPr>
          <p:cNvPr id="3" name="Content Placeholder 2"/>
          <p:cNvSpPr>
            <a:spLocks noGrp="1"/>
          </p:cNvSpPr>
          <p:nvPr>
            <p:ph idx="1"/>
          </p:nvPr>
        </p:nvSpPr>
        <p:spPr>
          <a:xfrm>
            <a:off x="381000" y="1412875"/>
            <a:ext cx="8382000" cy="4579715"/>
          </a:xfrm>
        </p:spPr>
        <p:txBody>
          <a:bodyPr/>
          <a:lstStyle/>
          <a:p>
            <a:r>
              <a:rPr lang="en-US" dirty="0" smtClean="0"/>
              <a:t>Linnaeus’ classification system</a:t>
            </a:r>
          </a:p>
          <a:p>
            <a:r>
              <a:rPr lang="en-US" dirty="0" smtClean="0"/>
              <a:t>The system we use today in science to name living organisms scientifically.</a:t>
            </a:r>
          </a:p>
          <a:p>
            <a:r>
              <a:rPr lang="en-US" dirty="0" smtClean="0"/>
              <a:t>Made up of two words:   Genus and species</a:t>
            </a:r>
          </a:p>
          <a:p>
            <a:r>
              <a:rPr lang="en-US" dirty="0" smtClean="0"/>
              <a:t>Genus is always capitalized</a:t>
            </a:r>
          </a:p>
          <a:p>
            <a:r>
              <a:rPr lang="en-US" dirty="0" smtClean="0"/>
              <a:t>Species is not capitalized</a:t>
            </a:r>
          </a:p>
          <a:p>
            <a:r>
              <a:rPr lang="en-US" dirty="0" smtClean="0"/>
              <a:t>Should always be underlined when handwritten or in italics when typed.</a:t>
            </a:r>
          </a:p>
          <a:p>
            <a:r>
              <a:rPr lang="en-US" dirty="0" smtClean="0"/>
              <a:t>Uses Latin</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Scientific Name</a:t>
            </a:r>
            <a:endParaRPr lang="en-US" dirty="0"/>
          </a:p>
        </p:txBody>
      </p:sp>
      <p:sp>
        <p:nvSpPr>
          <p:cNvPr id="3" name="Content Placeholder 2"/>
          <p:cNvSpPr>
            <a:spLocks noGrp="1"/>
          </p:cNvSpPr>
          <p:nvPr>
            <p:ph idx="1"/>
          </p:nvPr>
        </p:nvSpPr>
        <p:spPr>
          <a:xfrm>
            <a:off x="381000" y="1412875"/>
            <a:ext cx="8382000" cy="5250668"/>
          </a:xfrm>
        </p:spPr>
        <p:txBody>
          <a:bodyPr/>
          <a:lstStyle/>
          <a:p>
            <a:r>
              <a:rPr lang="en-US" dirty="0" smtClean="0"/>
              <a:t>Common name :  Dog</a:t>
            </a:r>
          </a:p>
          <a:p>
            <a:r>
              <a:rPr lang="en-US" dirty="0" smtClean="0"/>
              <a:t>Scientific Name: </a:t>
            </a:r>
            <a:r>
              <a:rPr lang="en-US" i="1" dirty="0" err="1" smtClean="0"/>
              <a:t>Canis</a:t>
            </a:r>
            <a:r>
              <a:rPr lang="en-US" i="1" dirty="0" smtClean="0"/>
              <a:t> </a:t>
            </a:r>
            <a:r>
              <a:rPr lang="en-US" i="1" dirty="0" err="1" smtClean="0"/>
              <a:t>familiaris</a:t>
            </a:r>
            <a:endParaRPr lang="en-US" i="1" dirty="0" smtClean="0"/>
          </a:p>
          <a:p>
            <a:pPr lvl="1">
              <a:buFont typeface="Arial" pitchFamily="34" charset="0"/>
              <a:buChar char="•"/>
            </a:pPr>
            <a:r>
              <a:rPr lang="en-US" b="1" i="1" dirty="0" smtClean="0"/>
              <a:t>Genus:  </a:t>
            </a:r>
            <a:r>
              <a:rPr lang="en-US" b="1" i="1" dirty="0" err="1" smtClean="0"/>
              <a:t>Canis</a:t>
            </a:r>
            <a:endParaRPr lang="en-US" b="1" i="1" dirty="0" smtClean="0"/>
          </a:p>
          <a:p>
            <a:pPr lvl="1">
              <a:buFont typeface="Arial" pitchFamily="34" charset="0"/>
              <a:buChar char="•"/>
            </a:pPr>
            <a:r>
              <a:rPr lang="en-US" b="1" i="1" dirty="0" smtClean="0"/>
              <a:t>Species:  </a:t>
            </a:r>
            <a:r>
              <a:rPr lang="en-US" b="1" i="1" dirty="0" err="1" smtClean="0"/>
              <a:t>familiaris</a:t>
            </a:r>
            <a:endParaRPr lang="en-US" b="1" i="1" dirty="0" smtClean="0"/>
          </a:p>
          <a:p>
            <a:pPr>
              <a:buNone/>
            </a:pPr>
            <a:r>
              <a:rPr lang="en-US" sz="2800" dirty="0" smtClean="0"/>
              <a:t>Kingdom:  </a:t>
            </a:r>
            <a:r>
              <a:rPr lang="en-US" sz="2800" dirty="0" err="1" smtClean="0"/>
              <a:t>Animalia</a:t>
            </a:r>
            <a:endParaRPr lang="en-US" sz="2800" dirty="0" smtClean="0"/>
          </a:p>
          <a:p>
            <a:pPr>
              <a:buNone/>
            </a:pPr>
            <a:r>
              <a:rPr lang="en-US" sz="2800" dirty="0" err="1" smtClean="0"/>
              <a:t>Phylum:Chordata</a:t>
            </a:r>
            <a:endParaRPr lang="en-US" sz="2800" dirty="0" smtClean="0"/>
          </a:p>
          <a:p>
            <a:pPr>
              <a:buNone/>
            </a:pPr>
            <a:r>
              <a:rPr lang="en-US" sz="2800" dirty="0" smtClean="0"/>
              <a:t>Class:  </a:t>
            </a:r>
            <a:r>
              <a:rPr lang="en-US" sz="2800" dirty="0" err="1" smtClean="0"/>
              <a:t>Mammalia</a:t>
            </a:r>
            <a:endParaRPr lang="en-US" sz="2800" dirty="0" smtClean="0"/>
          </a:p>
          <a:p>
            <a:pPr>
              <a:buNone/>
            </a:pPr>
            <a:r>
              <a:rPr lang="en-US" sz="2800" dirty="0" smtClean="0"/>
              <a:t>Order:  </a:t>
            </a:r>
            <a:r>
              <a:rPr lang="en-US" sz="2800" dirty="0" err="1" smtClean="0"/>
              <a:t>Carnivora</a:t>
            </a:r>
            <a:endParaRPr lang="en-US" sz="2800" dirty="0" smtClean="0"/>
          </a:p>
          <a:p>
            <a:pPr>
              <a:buNone/>
            </a:pPr>
            <a:r>
              <a:rPr lang="en-US" sz="2800" dirty="0" smtClean="0"/>
              <a:t>Family:  </a:t>
            </a:r>
            <a:r>
              <a:rPr lang="en-US" sz="2800" dirty="0" err="1" smtClean="0"/>
              <a:t>Canidae</a:t>
            </a:r>
            <a:endParaRPr lang="en-US" sz="2800" dirty="0" smtClean="0"/>
          </a:p>
          <a:p>
            <a:pPr>
              <a:buNone/>
            </a:pPr>
            <a:r>
              <a:rPr lang="en-US" sz="2800" dirty="0" err="1" smtClean="0"/>
              <a:t>Genus:Canis</a:t>
            </a:r>
            <a:endParaRPr lang="en-US" sz="2800" dirty="0" smtClean="0"/>
          </a:p>
          <a:p>
            <a:pPr>
              <a:buNone/>
            </a:pPr>
            <a:r>
              <a:rPr lang="en-US" sz="2800" dirty="0" smtClean="0"/>
              <a:t>Species: </a:t>
            </a:r>
            <a:r>
              <a:rPr lang="en-US" sz="2800" i="1" dirty="0" err="1" smtClean="0"/>
              <a:t>Canis</a:t>
            </a:r>
            <a:r>
              <a:rPr lang="en-US" sz="2800" i="1" dirty="0" smtClean="0"/>
              <a:t> </a:t>
            </a:r>
            <a:r>
              <a:rPr lang="en-US" sz="2800" i="1" dirty="0" err="1" smtClean="0"/>
              <a:t>familiaris</a:t>
            </a:r>
            <a:endParaRPr lang="en-US" sz="2800" i="1" dirty="0" smtClean="0"/>
          </a:p>
        </p:txBody>
      </p:sp>
      <p:pic>
        <p:nvPicPr>
          <p:cNvPr id="4" name="Picture 3" descr="Dog_19_tnb.png"/>
          <p:cNvPicPr>
            <a:picLocks noChangeAspect="1"/>
          </p:cNvPicPr>
          <p:nvPr/>
        </p:nvPicPr>
        <p:blipFill>
          <a:blip r:embed="rId2" cstate="print"/>
          <a:stretch>
            <a:fillRect/>
          </a:stretch>
        </p:blipFill>
        <p:spPr>
          <a:xfrm>
            <a:off x="5410200" y="3048000"/>
            <a:ext cx="3200407" cy="3054102"/>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ar-drawing1.jpg"/>
          <p:cNvPicPr>
            <a:picLocks noChangeAspect="1"/>
          </p:cNvPicPr>
          <p:nvPr/>
        </p:nvPicPr>
        <p:blipFill>
          <a:blip r:embed="rId2" cstate="print"/>
          <a:stretch>
            <a:fillRect/>
          </a:stretch>
        </p:blipFill>
        <p:spPr>
          <a:xfrm>
            <a:off x="685800" y="1295400"/>
            <a:ext cx="3245288" cy="2557462"/>
          </a:xfrm>
          <a:prstGeom prst="rect">
            <a:avLst/>
          </a:prstGeom>
        </p:spPr>
      </p:pic>
      <p:pic>
        <p:nvPicPr>
          <p:cNvPr id="5" name="Picture 4" descr="how-to-draw-a-grizzly-bear-step-6.jpg"/>
          <p:cNvPicPr>
            <a:picLocks noChangeAspect="1"/>
          </p:cNvPicPr>
          <p:nvPr/>
        </p:nvPicPr>
        <p:blipFill>
          <a:blip r:embed="rId3" cstate="print"/>
          <a:stretch>
            <a:fillRect/>
          </a:stretch>
        </p:blipFill>
        <p:spPr>
          <a:xfrm>
            <a:off x="5334000" y="1295400"/>
            <a:ext cx="2795911" cy="4343400"/>
          </a:xfrm>
          <a:prstGeom prst="rect">
            <a:avLst/>
          </a:prstGeom>
        </p:spPr>
      </p:pic>
      <p:sp>
        <p:nvSpPr>
          <p:cNvPr id="6" name="TextBox 5"/>
          <p:cNvSpPr txBox="1"/>
          <p:nvPr/>
        </p:nvSpPr>
        <p:spPr>
          <a:xfrm>
            <a:off x="1143000" y="4267200"/>
            <a:ext cx="2971800" cy="369332"/>
          </a:xfrm>
          <a:prstGeom prst="rect">
            <a:avLst/>
          </a:prstGeom>
          <a:noFill/>
        </p:spPr>
        <p:txBody>
          <a:bodyPr wrap="square" rtlCol="0">
            <a:spAutoFit/>
          </a:bodyPr>
          <a:lstStyle/>
          <a:p>
            <a:r>
              <a:rPr lang="en-US" dirty="0" smtClean="0"/>
              <a:t>Polar Bear, </a:t>
            </a:r>
            <a:r>
              <a:rPr lang="en-US" i="1" dirty="0" err="1" smtClean="0"/>
              <a:t>Ursus</a:t>
            </a:r>
            <a:r>
              <a:rPr lang="en-US" i="1" dirty="0" smtClean="0"/>
              <a:t> </a:t>
            </a:r>
            <a:r>
              <a:rPr lang="en-US" i="1" dirty="0" err="1" smtClean="0"/>
              <a:t>maritimus</a:t>
            </a:r>
            <a:endParaRPr lang="en-US" dirty="0"/>
          </a:p>
        </p:txBody>
      </p:sp>
      <p:sp>
        <p:nvSpPr>
          <p:cNvPr id="7" name="TextBox 6"/>
          <p:cNvSpPr txBox="1"/>
          <p:nvPr/>
        </p:nvSpPr>
        <p:spPr>
          <a:xfrm>
            <a:off x="5715000" y="6096000"/>
            <a:ext cx="2514600" cy="369332"/>
          </a:xfrm>
          <a:prstGeom prst="rect">
            <a:avLst/>
          </a:prstGeom>
          <a:noFill/>
        </p:spPr>
        <p:txBody>
          <a:bodyPr wrap="square" rtlCol="0">
            <a:spAutoFit/>
          </a:bodyPr>
          <a:lstStyle/>
          <a:p>
            <a:r>
              <a:rPr lang="en-US" dirty="0" smtClean="0"/>
              <a:t>Grizzly Bear, </a:t>
            </a:r>
            <a:r>
              <a:rPr lang="en-US" i="1" dirty="0" err="1" smtClean="0"/>
              <a:t>Ursus</a:t>
            </a:r>
            <a:r>
              <a:rPr lang="en-US" i="1" dirty="0" smtClean="0"/>
              <a:t> </a:t>
            </a:r>
            <a:r>
              <a:rPr lang="en-US" i="1" dirty="0" err="1" smtClean="0"/>
              <a:t>arctos</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ientific_classification.png"/>
          <p:cNvPicPr>
            <a:picLocks noChangeAspect="1"/>
          </p:cNvPicPr>
          <p:nvPr/>
        </p:nvPicPr>
        <p:blipFill>
          <a:blip r:embed="rId2" cstate="print"/>
          <a:stretch>
            <a:fillRect/>
          </a:stretch>
        </p:blipFill>
        <p:spPr>
          <a:xfrm>
            <a:off x="599234" y="1066800"/>
            <a:ext cx="1667827" cy="5791200"/>
          </a:xfrm>
          <a:prstGeom prst="rect">
            <a:avLst/>
          </a:prstGeom>
        </p:spPr>
      </p:pic>
      <p:sp>
        <p:nvSpPr>
          <p:cNvPr id="4" name="Title 3"/>
          <p:cNvSpPr>
            <a:spLocks noGrp="1"/>
          </p:cNvSpPr>
          <p:nvPr>
            <p:ph type="title"/>
          </p:nvPr>
        </p:nvSpPr>
        <p:spPr/>
        <p:txBody>
          <a:bodyPr/>
          <a:lstStyle/>
          <a:p>
            <a:r>
              <a:rPr lang="en-US" dirty="0" smtClean="0"/>
              <a:t>Scientific Classification of Humans</a:t>
            </a:r>
            <a:endParaRPr lang="en-US" dirty="0"/>
          </a:p>
        </p:txBody>
      </p:sp>
      <p:sp>
        <p:nvSpPr>
          <p:cNvPr id="6" name="Right Arrow 5"/>
          <p:cNvSpPr/>
          <p:nvPr/>
        </p:nvSpPr>
        <p:spPr bwMode="auto">
          <a:xfrm>
            <a:off x="2590800" y="1752600"/>
            <a:ext cx="2209800" cy="637032"/>
          </a:xfrm>
          <a:prstGeom prst="rightArrow">
            <a:avLst/>
          </a:prstGeom>
          <a:solidFill>
            <a:schemeClr val="accent1">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4953000" y="1752600"/>
            <a:ext cx="2286000" cy="584775"/>
          </a:xfrm>
          <a:prstGeom prst="rect">
            <a:avLst/>
          </a:prstGeom>
          <a:noFill/>
        </p:spPr>
        <p:txBody>
          <a:bodyPr wrap="square" rtlCol="0">
            <a:spAutoFit/>
          </a:bodyPr>
          <a:lstStyle/>
          <a:p>
            <a:r>
              <a:rPr lang="en-US" sz="3200" dirty="0" err="1" smtClean="0">
                <a:solidFill>
                  <a:schemeClr val="tx1">
                    <a:lumMod val="95000"/>
                  </a:schemeClr>
                </a:solidFill>
              </a:rPr>
              <a:t>Animalia</a:t>
            </a:r>
            <a:endParaRPr lang="en-US" sz="3200" dirty="0">
              <a:solidFill>
                <a:schemeClr val="tx1">
                  <a:lumMod val="95000"/>
                </a:schemeClr>
              </a:solidFill>
            </a:endParaRPr>
          </a:p>
        </p:txBody>
      </p:sp>
      <p:sp>
        <p:nvSpPr>
          <p:cNvPr id="9" name="Right Arrow 8"/>
          <p:cNvSpPr/>
          <p:nvPr/>
        </p:nvSpPr>
        <p:spPr bwMode="auto">
          <a:xfrm>
            <a:off x="2667000" y="2514600"/>
            <a:ext cx="1828800" cy="637032"/>
          </a:xfrm>
          <a:prstGeom prst="rightArrow">
            <a:avLst/>
          </a:prstGeom>
          <a:solidFill>
            <a:schemeClr val="accent1">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TextBox 9"/>
          <p:cNvSpPr txBox="1"/>
          <p:nvPr/>
        </p:nvSpPr>
        <p:spPr>
          <a:xfrm>
            <a:off x="4876800" y="2514600"/>
            <a:ext cx="2057400" cy="584775"/>
          </a:xfrm>
          <a:prstGeom prst="rect">
            <a:avLst/>
          </a:prstGeom>
          <a:noFill/>
        </p:spPr>
        <p:txBody>
          <a:bodyPr wrap="square" rtlCol="0">
            <a:spAutoFit/>
          </a:bodyPr>
          <a:lstStyle/>
          <a:p>
            <a:r>
              <a:rPr lang="en-US" sz="3200" dirty="0" err="1" smtClean="0"/>
              <a:t>Chordata</a:t>
            </a:r>
            <a:endParaRPr lang="en-US" sz="3200" dirty="0"/>
          </a:p>
        </p:txBody>
      </p:sp>
      <p:sp>
        <p:nvSpPr>
          <p:cNvPr id="11" name="Right Arrow 10"/>
          <p:cNvSpPr/>
          <p:nvPr/>
        </p:nvSpPr>
        <p:spPr bwMode="auto">
          <a:xfrm>
            <a:off x="2590800" y="3352800"/>
            <a:ext cx="1600200" cy="637032"/>
          </a:xfrm>
          <a:prstGeom prst="rightArrow">
            <a:avLst/>
          </a:prstGeom>
          <a:solidFill>
            <a:schemeClr val="accent1">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 name="TextBox 11"/>
          <p:cNvSpPr txBox="1"/>
          <p:nvPr/>
        </p:nvSpPr>
        <p:spPr>
          <a:xfrm>
            <a:off x="4343400" y="3352800"/>
            <a:ext cx="2438400" cy="584775"/>
          </a:xfrm>
          <a:prstGeom prst="rect">
            <a:avLst/>
          </a:prstGeom>
          <a:noFill/>
        </p:spPr>
        <p:txBody>
          <a:bodyPr wrap="square" rtlCol="0">
            <a:spAutoFit/>
          </a:bodyPr>
          <a:lstStyle/>
          <a:p>
            <a:r>
              <a:rPr lang="en-US" sz="3200" dirty="0" err="1" smtClean="0"/>
              <a:t>Mammalia</a:t>
            </a:r>
            <a:endParaRPr lang="en-US" sz="3200" dirty="0"/>
          </a:p>
        </p:txBody>
      </p:sp>
      <p:sp>
        <p:nvSpPr>
          <p:cNvPr id="13" name="Right Arrow 12"/>
          <p:cNvSpPr/>
          <p:nvPr/>
        </p:nvSpPr>
        <p:spPr bwMode="auto">
          <a:xfrm>
            <a:off x="2590800" y="4038600"/>
            <a:ext cx="1371600" cy="637032"/>
          </a:xfrm>
          <a:prstGeom prst="rightArrow">
            <a:avLst/>
          </a:prstGeom>
          <a:solidFill>
            <a:schemeClr val="accent1">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 name="TextBox 13"/>
          <p:cNvSpPr txBox="1"/>
          <p:nvPr/>
        </p:nvSpPr>
        <p:spPr>
          <a:xfrm>
            <a:off x="4267200" y="4114800"/>
            <a:ext cx="2133600" cy="584775"/>
          </a:xfrm>
          <a:prstGeom prst="rect">
            <a:avLst/>
          </a:prstGeom>
          <a:noFill/>
        </p:spPr>
        <p:txBody>
          <a:bodyPr wrap="square" rtlCol="0">
            <a:spAutoFit/>
          </a:bodyPr>
          <a:lstStyle/>
          <a:p>
            <a:r>
              <a:rPr lang="en-US" sz="3200" dirty="0" smtClean="0"/>
              <a:t>Primates</a:t>
            </a:r>
            <a:endParaRPr lang="en-US" sz="3200" dirty="0"/>
          </a:p>
        </p:txBody>
      </p:sp>
      <p:sp>
        <p:nvSpPr>
          <p:cNvPr id="15" name="Right Arrow 14"/>
          <p:cNvSpPr/>
          <p:nvPr/>
        </p:nvSpPr>
        <p:spPr bwMode="auto">
          <a:xfrm>
            <a:off x="2590800" y="4800600"/>
            <a:ext cx="1143000" cy="637032"/>
          </a:xfrm>
          <a:prstGeom prst="rightArrow">
            <a:avLst/>
          </a:prstGeom>
          <a:solidFill>
            <a:schemeClr val="accent1">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 name="TextBox 15"/>
          <p:cNvSpPr txBox="1"/>
          <p:nvPr/>
        </p:nvSpPr>
        <p:spPr>
          <a:xfrm>
            <a:off x="4038600" y="4876800"/>
            <a:ext cx="2057400" cy="584775"/>
          </a:xfrm>
          <a:prstGeom prst="rect">
            <a:avLst/>
          </a:prstGeom>
          <a:noFill/>
        </p:spPr>
        <p:txBody>
          <a:bodyPr wrap="square" rtlCol="0">
            <a:spAutoFit/>
          </a:bodyPr>
          <a:lstStyle/>
          <a:p>
            <a:r>
              <a:rPr lang="en-US" sz="3200" dirty="0" err="1" smtClean="0"/>
              <a:t>Homindae</a:t>
            </a:r>
            <a:endParaRPr lang="en-US" sz="3200" dirty="0"/>
          </a:p>
        </p:txBody>
      </p:sp>
      <p:sp>
        <p:nvSpPr>
          <p:cNvPr id="17" name="Right Arrow 16"/>
          <p:cNvSpPr/>
          <p:nvPr/>
        </p:nvSpPr>
        <p:spPr bwMode="auto">
          <a:xfrm>
            <a:off x="2590800" y="5562600"/>
            <a:ext cx="914400" cy="637032"/>
          </a:xfrm>
          <a:prstGeom prst="rightArrow">
            <a:avLst/>
          </a:prstGeom>
          <a:solidFill>
            <a:schemeClr val="accent1">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 name="TextBox 17"/>
          <p:cNvSpPr txBox="1"/>
          <p:nvPr/>
        </p:nvSpPr>
        <p:spPr>
          <a:xfrm>
            <a:off x="3810000" y="5562600"/>
            <a:ext cx="1600200" cy="584775"/>
          </a:xfrm>
          <a:prstGeom prst="rect">
            <a:avLst/>
          </a:prstGeom>
          <a:noFill/>
        </p:spPr>
        <p:txBody>
          <a:bodyPr wrap="square" rtlCol="0">
            <a:spAutoFit/>
          </a:bodyPr>
          <a:lstStyle/>
          <a:p>
            <a:r>
              <a:rPr lang="en-US" sz="3200" dirty="0" smtClean="0"/>
              <a:t>Homo</a:t>
            </a:r>
            <a:endParaRPr lang="en-US" sz="3200" dirty="0"/>
          </a:p>
        </p:txBody>
      </p:sp>
      <p:sp>
        <p:nvSpPr>
          <p:cNvPr id="19" name="Right Arrow 18"/>
          <p:cNvSpPr/>
          <p:nvPr/>
        </p:nvSpPr>
        <p:spPr bwMode="auto">
          <a:xfrm>
            <a:off x="2590800" y="6220968"/>
            <a:ext cx="533400" cy="637032"/>
          </a:xfrm>
          <a:prstGeom prst="rightArrow">
            <a:avLst/>
          </a:prstGeom>
          <a:solidFill>
            <a:schemeClr val="accent1">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 name="TextBox 19"/>
          <p:cNvSpPr txBox="1"/>
          <p:nvPr/>
        </p:nvSpPr>
        <p:spPr>
          <a:xfrm>
            <a:off x="3352800" y="6273225"/>
            <a:ext cx="1905000" cy="584775"/>
          </a:xfrm>
          <a:prstGeom prst="rect">
            <a:avLst/>
          </a:prstGeom>
          <a:noFill/>
        </p:spPr>
        <p:txBody>
          <a:bodyPr wrap="square" rtlCol="0">
            <a:spAutoFit/>
          </a:bodyPr>
          <a:lstStyle/>
          <a:p>
            <a:r>
              <a:rPr lang="en-US" sz="3200" dirty="0" smtClean="0"/>
              <a:t>Sapiens</a:t>
            </a:r>
            <a:endParaRPr lang="en-US" sz="32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Grid - PURPLE template Segoe">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5B28715-887B-4BDE-AC78-1A11DBFF77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1_Grid - PURPLE template Segoe</Template>
  <TotalTime>437</TotalTime>
  <Words>451</Words>
  <Application>Microsoft Office PowerPoint</Application>
  <PresentationFormat>On-screen Show (4:3)</PresentationFormat>
  <Paragraphs>75</Paragraphs>
  <Slides>14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Courier New</vt:lpstr>
      <vt:lpstr>Segoe</vt:lpstr>
      <vt:lpstr>Wingdings</vt:lpstr>
      <vt:lpstr>1_Grid - PURPLE template Segoe</vt:lpstr>
      <vt:lpstr>White with Courier font for code slides</vt:lpstr>
      <vt:lpstr>Taxonomy</vt:lpstr>
      <vt:lpstr>What is classification?</vt:lpstr>
      <vt:lpstr>How does classification relate to taxonomy?</vt:lpstr>
      <vt:lpstr>History of Classification</vt:lpstr>
      <vt:lpstr>The Seven Taxa</vt:lpstr>
      <vt:lpstr>Binomial Nomenclature</vt:lpstr>
      <vt:lpstr>Example of a Scientific Name</vt:lpstr>
      <vt:lpstr>PowerPoint Presentation</vt:lpstr>
      <vt:lpstr>Scientific Classification of Humans</vt:lpstr>
      <vt:lpstr>Cladogram</vt:lpstr>
      <vt:lpstr>PowerPoint Presentation</vt:lpstr>
      <vt:lpstr>Dichotomous Key</vt:lpstr>
      <vt:lpstr>Identify Bird X</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Taxonomy</dc:title>
  <dc:subject/>
  <dc:creator>knaylor</dc:creator>
  <cp:keywords/>
  <dc:description/>
  <cp:lastModifiedBy>knaylor</cp:lastModifiedBy>
  <cp:revision>33</cp:revision>
  <dcterms:created xsi:type="dcterms:W3CDTF">2011-12-05T17:05:28Z</dcterms:created>
  <dcterms:modified xsi:type="dcterms:W3CDTF">2018-04-25T13:19:26Z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TC102867449990</vt:lpwstr>
  </property>
</Properties>
</file>