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75" r:id="rId5"/>
    <p:sldId id="276" r:id="rId6"/>
    <p:sldId id="277" r:id="rId7"/>
    <p:sldId id="278" r:id="rId8"/>
    <p:sldId id="279" r:id="rId9"/>
    <p:sldId id="280" r:id="rId10"/>
    <p:sldId id="281" r:id="rId11"/>
    <p:sldId id="260" r:id="rId12"/>
    <p:sldId id="282" r:id="rId13"/>
    <p:sldId id="283" r:id="rId14"/>
    <p:sldId id="284" r:id="rId15"/>
    <p:sldId id="285" r:id="rId16"/>
    <p:sldId id="286" r:id="rId17"/>
    <p:sldId id="287" r:id="rId18"/>
    <p:sldId id="257" r:id="rId19"/>
    <p:sldId id="259" r:id="rId20"/>
    <p:sldId id="261" r:id="rId21"/>
    <p:sldId id="301" r:id="rId22"/>
    <p:sldId id="258" r:id="rId23"/>
    <p:sldId id="263" r:id="rId24"/>
    <p:sldId id="264" r:id="rId25"/>
    <p:sldId id="270"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267" r:id="rId40"/>
    <p:sldId id="268" r:id="rId41"/>
    <p:sldId id="271"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A4BB0B-2876-41FB-A52D-9D3E800A23F9}"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B9259-C475-4981-BA3F-EA79D3FE66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BB0B-2876-41FB-A52D-9D3E800A23F9}"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B9259-C475-4981-BA3F-EA79D3FE66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BB0B-2876-41FB-A52D-9D3E800A23F9}"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B9259-C475-4981-BA3F-EA79D3FE66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BB0B-2876-41FB-A52D-9D3E800A23F9}"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B9259-C475-4981-BA3F-EA79D3FE66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A4BB0B-2876-41FB-A52D-9D3E800A23F9}"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B9259-C475-4981-BA3F-EA79D3FE66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A4BB0B-2876-41FB-A52D-9D3E800A23F9}" type="datetimeFigureOut">
              <a:rPr lang="en-US" smtClean="0"/>
              <a:pPr/>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B9259-C475-4981-BA3F-EA79D3FE66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A4BB0B-2876-41FB-A52D-9D3E800A23F9}" type="datetimeFigureOut">
              <a:rPr lang="en-US" smtClean="0"/>
              <a:pPr/>
              <a:t>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4B9259-C475-4981-BA3F-EA79D3FE66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A4BB0B-2876-41FB-A52D-9D3E800A23F9}" type="datetimeFigureOut">
              <a:rPr lang="en-US" smtClean="0"/>
              <a:pPr/>
              <a:t>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4B9259-C475-4981-BA3F-EA79D3FE66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4BB0B-2876-41FB-A52D-9D3E800A23F9}" type="datetimeFigureOut">
              <a:rPr lang="en-US" smtClean="0"/>
              <a:pPr/>
              <a:t>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4B9259-C475-4981-BA3F-EA79D3FE66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4BB0B-2876-41FB-A52D-9D3E800A23F9}" type="datetimeFigureOut">
              <a:rPr lang="en-US" smtClean="0"/>
              <a:pPr/>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B9259-C475-4981-BA3F-EA79D3FE66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4BB0B-2876-41FB-A52D-9D3E800A23F9}" type="datetimeFigureOut">
              <a:rPr lang="en-US" smtClean="0"/>
              <a:pPr/>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B9259-C475-4981-BA3F-EA79D3FE66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4BB0B-2876-41FB-A52D-9D3E800A23F9}" type="datetimeFigureOut">
              <a:rPr lang="en-US" smtClean="0"/>
              <a:pPr/>
              <a:t>12/7/2017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4B9259-C475-4981-BA3F-EA79D3FE66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en.wikipedia.org/wiki/File:Supercell.sv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images.google.com/imgres?imgurl=http://sln.fi.edu/franklin/scientst/images/lightlg.jpg&amp;imgrefurl=http://sln.fi.edu/franklin/scientst/electric.html&amp;h=480&amp;w=386&amp;sz=28&amp;tbnid=UxE92zSDEUNICM:&amp;tbnh=126&amp;tbnw=101&amp;hl=en&amp;start=1&amp;prev=/images?q=lightning&amp;svnum=10&amp;hl=en&amp;lr="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mages.google.com/imgres?imgurl=http://www.jcema.org/Byer%20Flood%20August%202003%201.JPG&amp;imgrefurl=http://www.jcema.org/photo.htm&amp;h=1168&amp;w=1760&amp;sz=524&amp;tbnid=C_t5sHhHdfZ8-M:&amp;tbnh=99&amp;tbnw=150&amp;hl=en&amp;start=4&amp;prev=/images?q=flood&amp;svnum=10&amp;hl=en&amp;lr=&amp;sa=N" TargetMode="Externa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images.google.com/imgres?imgurl=http://www.epa.gov/owow/wetlands/vital/epa_media/flood.jpg&amp;imgrefurl=http://www.epa.gov/owow/wetlands/vital/people.html&amp;h=623&amp;w=480&amp;sz=67&amp;tbnid=fGkgag_Sr7r_aM:&amp;tbnh=134&amp;tbnw=103&amp;hl=en&amp;start=5&amp;prev=/images?q=flood&amp;svnum=10&amp;hl=en&amp;lr=&amp;sa=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en.wikipedia.org/wiki/File:Chaparral_Supercell_2.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gallery.angelfire.com/clipart/Landscapes/Natural_Disasters/G0460853.GI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windows.ucar.edu/tour/link=/earth/Atmosphere/tstorm/formation_cumulus.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windows.ucar.edu/tour/link=/earth/Atmosphere/tstorm/formation_dissipating.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Thunderstorms, Tornadoes and Hurricanes</a:t>
            </a:r>
            <a:endParaRPr lang="en-US" dirty="0"/>
          </a:p>
        </p:txBody>
      </p:sp>
      <p:sp>
        <p:nvSpPr>
          <p:cNvPr id="3" name="Subtitle 2"/>
          <p:cNvSpPr>
            <a:spLocks noGrp="1"/>
          </p:cNvSpPr>
          <p:nvPr>
            <p:ph type="subTitle" idx="1"/>
          </p:nvPr>
        </p:nvSpPr>
        <p:spPr/>
        <p:txBody>
          <a:bodyPr/>
          <a:lstStyle/>
          <a:p>
            <a:r>
              <a:rPr lang="en-US" dirty="0" smtClean="0"/>
              <a:t>Honors Earth Science</a:t>
            </a:r>
          </a:p>
          <a:p>
            <a:endParaRPr lang="en-US" dirty="0"/>
          </a:p>
        </p:txBody>
      </p:sp>
      <p:pic>
        <p:nvPicPr>
          <p:cNvPr id="1026" name="Picture 2" descr="C:\Documents and Settings\sterry\Local Settings\Temporary Internet Files\Content.IE5\MSYRTIBJ\MP900400462[1].jpg"/>
          <p:cNvPicPr>
            <a:picLocks noChangeAspect="1" noChangeArrowheads="1"/>
          </p:cNvPicPr>
          <p:nvPr/>
        </p:nvPicPr>
        <p:blipFill>
          <a:blip r:embed="rId2" cstate="print"/>
          <a:srcRect/>
          <a:stretch>
            <a:fillRect/>
          </a:stretch>
        </p:blipFill>
        <p:spPr bwMode="auto">
          <a:xfrm>
            <a:off x="0" y="0"/>
            <a:ext cx="2941320" cy="2353056"/>
          </a:xfrm>
          <a:prstGeom prst="rect">
            <a:avLst/>
          </a:prstGeom>
          <a:noFill/>
        </p:spPr>
      </p:pic>
      <p:pic>
        <p:nvPicPr>
          <p:cNvPr id="1027" name="Picture 3" descr="C:\Documents and Settings\sterry\Local Settings\Temporary Internet Files\Content.IE5\MSYRTIBJ\MC900160560[1].wmf"/>
          <p:cNvPicPr>
            <a:picLocks noChangeAspect="1" noChangeArrowheads="1"/>
          </p:cNvPicPr>
          <p:nvPr/>
        </p:nvPicPr>
        <p:blipFill>
          <a:blip r:embed="rId3" cstate="print"/>
          <a:srcRect/>
          <a:stretch>
            <a:fillRect/>
          </a:stretch>
        </p:blipFill>
        <p:spPr bwMode="auto">
          <a:xfrm>
            <a:off x="0" y="4419600"/>
            <a:ext cx="2716643" cy="2438400"/>
          </a:xfrm>
          <a:prstGeom prst="rect">
            <a:avLst/>
          </a:prstGeom>
          <a:noFill/>
        </p:spPr>
      </p:pic>
      <p:pic>
        <p:nvPicPr>
          <p:cNvPr id="1028" name="Picture 4" descr="C:\Documents and Settings\sterry\Local Settings\Temporary Internet Files\Content.IE5\77LMUQ71\MP900401427[1].jpg"/>
          <p:cNvPicPr>
            <a:picLocks noChangeAspect="1" noChangeArrowheads="1"/>
          </p:cNvPicPr>
          <p:nvPr/>
        </p:nvPicPr>
        <p:blipFill>
          <a:blip r:embed="rId4" cstate="print"/>
          <a:srcRect/>
          <a:stretch>
            <a:fillRect/>
          </a:stretch>
        </p:blipFill>
        <p:spPr bwMode="auto">
          <a:xfrm>
            <a:off x="5562600" y="0"/>
            <a:ext cx="3581400" cy="2386667"/>
          </a:xfrm>
          <a:prstGeom prst="rect">
            <a:avLst/>
          </a:prstGeom>
          <a:noFill/>
        </p:spPr>
      </p:pic>
      <p:pic>
        <p:nvPicPr>
          <p:cNvPr id="1029" name="Picture 5" descr="C:\Documents and Settings\sterry\Local Settings\Temporary Internet Files\Content.IE5\YRZSHHV0\MM900189255[1].gif"/>
          <p:cNvPicPr>
            <a:picLocks noChangeAspect="1" noChangeArrowheads="1" noCrop="1"/>
          </p:cNvPicPr>
          <p:nvPr/>
        </p:nvPicPr>
        <p:blipFill>
          <a:blip r:embed="rId5" cstate="print"/>
          <a:srcRect/>
          <a:stretch>
            <a:fillRect/>
          </a:stretch>
        </p:blipFill>
        <p:spPr bwMode="auto">
          <a:xfrm>
            <a:off x="6629400" y="4572000"/>
            <a:ext cx="2514600" cy="2514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Severe Thunderstorms</a:t>
            </a:r>
            <a:endParaRPr lang="en-US" dirty="0"/>
          </a:p>
        </p:txBody>
      </p:sp>
      <p:sp>
        <p:nvSpPr>
          <p:cNvPr id="3" name="Content Placeholder 2"/>
          <p:cNvSpPr>
            <a:spLocks noGrp="1"/>
          </p:cNvSpPr>
          <p:nvPr>
            <p:ph idx="1"/>
          </p:nvPr>
        </p:nvSpPr>
        <p:spPr/>
        <p:txBody>
          <a:bodyPr/>
          <a:lstStyle/>
          <a:p>
            <a:r>
              <a:rPr lang="en-US" sz="2400" dirty="0" smtClean="0"/>
              <a:t>10% of thunderstorms are severe</a:t>
            </a:r>
          </a:p>
          <a:p>
            <a:r>
              <a:rPr lang="en-US" sz="2400" dirty="0" smtClean="0"/>
              <a:t> The most severe type are called </a:t>
            </a:r>
            <a:r>
              <a:rPr lang="en-US" sz="2400" dirty="0" err="1" smtClean="0"/>
              <a:t>supercells</a:t>
            </a:r>
            <a:r>
              <a:rPr lang="en-US" sz="2400" dirty="0" smtClean="0"/>
              <a:t>.</a:t>
            </a:r>
          </a:p>
          <a:p>
            <a:endParaRPr lang="en-US" sz="2400" dirty="0" smtClean="0"/>
          </a:p>
          <a:p>
            <a:r>
              <a:rPr lang="en-US" sz="2400" b="1" dirty="0" err="1" smtClean="0"/>
              <a:t>Supercells</a:t>
            </a:r>
            <a:r>
              <a:rPr lang="en-US" sz="2400" b="1" dirty="0" smtClean="0"/>
              <a:t>:</a:t>
            </a:r>
            <a:r>
              <a:rPr lang="en-US" sz="2400" dirty="0" smtClean="0"/>
              <a:t>  extremely powerful storms that have rotating updrafts</a:t>
            </a:r>
          </a:p>
          <a:p>
            <a:pPr lvl="1"/>
            <a:r>
              <a:rPr lang="en-US" sz="2000" dirty="0" smtClean="0"/>
              <a:t>Can last hours</a:t>
            </a:r>
          </a:p>
          <a:p>
            <a:pPr lvl="1"/>
            <a:r>
              <a:rPr lang="en-US" sz="2000" dirty="0" smtClean="0"/>
              <a:t>Strong Winds</a:t>
            </a:r>
          </a:p>
          <a:p>
            <a:pPr lvl="1"/>
            <a:r>
              <a:rPr lang="en-US" sz="2000" dirty="0" smtClean="0"/>
              <a:t>Can lead to tornadoes</a:t>
            </a:r>
          </a:p>
          <a:p>
            <a:endParaRPr lang="en-US" dirty="0"/>
          </a:p>
        </p:txBody>
      </p:sp>
      <p:pic>
        <p:nvPicPr>
          <p:cNvPr id="4" name="Picture 4" descr="MPj04004620000[1]"/>
          <p:cNvPicPr>
            <a:picLocks noChangeAspect="1" noChangeArrowheads="1"/>
          </p:cNvPicPr>
          <p:nvPr/>
        </p:nvPicPr>
        <p:blipFill>
          <a:blip r:embed="rId2" cstate="print"/>
          <a:srcRect/>
          <a:stretch>
            <a:fillRect/>
          </a:stretch>
        </p:blipFill>
        <p:spPr>
          <a:xfrm>
            <a:off x="6096000" y="3547231"/>
            <a:ext cx="2293938" cy="292659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upload.wikimedia.org/wikipedia/commons/thumb/b/b2/Supercell.svg/400px-Supercell.svg.png">
            <a:hlinkClick r:id="rId2"/>
          </p:cNvPr>
          <p:cNvPicPr>
            <a:picLocks noChangeAspect="1" noChangeArrowheads="1"/>
          </p:cNvPicPr>
          <p:nvPr/>
        </p:nvPicPr>
        <p:blipFill>
          <a:blip r:embed="rId3" cstate="print"/>
          <a:srcRect/>
          <a:stretch>
            <a:fillRect/>
          </a:stretch>
        </p:blipFill>
        <p:spPr bwMode="auto">
          <a:xfrm>
            <a:off x="-1" y="0"/>
            <a:ext cx="9085385"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Lightning</a:t>
            </a:r>
            <a:endParaRPr lang="en-US" dirty="0"/>
          </a:p>
        </p:txBody>
      </p:sp>
      <p:sp>
        <p:nvSpPr>
          <p:cNvPr id="3" name="Content Placeholder 2"/>
          <p:cNvSpPr>
            <a:spLocks noGrp="1"/>
          </p:cNvSpPr>
          <p:nvPr>
            <p:ph idx="1"/>
          </p:nvPr>
        </p:nvSpPr>
        <p:spPr/>
        <p:txBody>
          <a:bodyPr/>
          <a:lstStyle/>
          <a:p>
            <a:pPr>
              <a:lnSpc>
                <a:spcPct val="90000"/>
              </a:lnSpc>
            </a:pPr>
            <a:r>
              <a:rPr lang="en-US" u="sng" dirty="0" smtClean="0">
                <a:solidFill>
                  <a:srgbClr val="FF0000"/>
                </a:solidFill>
              </a:rPr>
              <a:t>Lightning</a:t>
            </a:r>
            <a:r>
              <a:rPr lang="en-US" dirty="0" smtClean="0"/>
              <a:t> is the electricity caused by the rapid rush of air in a cumulonimbus cloud</a:t>
            </a:r>
          </a:p>
          <a:p>
            <a:pPr>
              <a:lnSpc>
                <a:spcPct val="90000"/>
              </a:lnSpc>
            </a:pPr>
            <a:r>
              <a:rPr lang="en-US" dirty="0" smtClean="0"/>
              <a:t>The cloud becomes electrically imbalanced</a:t>
            </a:r>
          </a:p>
          <a:p>
            <a:pPr lvl="1">
              <a:lnSpc>
                <a:spcPct val="90000"/>
              </a:lnSpc>
            </a:pPr>
            <a:r>
              <a:rPr lang="en-US" dirty="0" smtClean="0"/>
              <a:t>There are negative charges</a:t>
            </a:r>
          </a:p>
          <a:p>
            <a:pPr lvl="1">
              <a:lnSpc>
                <a:spcPct val="90000"/>
              </a:lnSpc>
              <a:buNone/>
            </a:pPr>
            <a:r>
              <a:rPr lang="en-US" dirty="0" smtClean="0"/>
              <a:t>on the bottom of the cloud</a:t>
            </a:r>
          </a:p>
          <a:p>
            <a:pPr lvl="1">
              <a:lnSpc>
                <a:spcPct val="90000"/>
              </a:lnSpc>
            </a:pPr>
            <a:r>
              <a:rPr lang="en-US" dirty="0" smtClean="0"/>
              <a:t>The ground is positively </a:t>
            </a:r>
          </a:p>
          <a:p>
            <a:pPr lvl="1">
              <a:lnSpc>
                <a:spcPct val="90000"/>
              </a:lnSpc>
              <a:buNone/>
            </a:pPr>
            <a:r>
              <a:rPr lang="en-US" dirty="0" smtClean="0"/>
              <a:t>charged</a:t>
            </a:r>
          </a:p>
          <a:p>
            <a:endParaRPr lang="en-US" dirty="0"/>
          </a:p>
        </p:txBody>
      </p:sp>
      <p:pic>
        <p:nvPicPr>
          <p:cNvPr id="4" name="Picture 11" descr="Opposing charges in the atmosphere cause lightning."/>
          <p:cNvPicPr>
            <a:picLocks noChangeAspect="1" noChangeArrowheads="1"/>
          </p:cNvPicPr>
          <p:nvPr/>
        </p:nvPicPr>
        <p:blipFill>
          <a:blip r:embed="rId2" cstate="print"/>
          <a:srcRect/>
          <a:stretch>
            <a:fillRect/>
          </a:stretch>
        </p:blipFill>
        <p:spPr bwMode="auto">
          <a:xfrm>
            <a:off x="5715000" y="3352800"/>
            <a:ext cx="2765425" cy="2479675"/>
          </a:xfrm>
          <a:prstGeom prst="rect">
            <a:avLst/>
          </a:prstGeom>
          <a:noFill/>
          <a:ln w="9525">
            <a:noFill/>
            <a:miter lim="800000"/>
            <a:headEnd/>
            <a:tailEnd/>
          </a:ln>
        </p:spPr>
      </p:pic>
      <p:pic>
        <p:nvPicPr>
          <p:cNvPr id="5" name="Picture 5" descr="http://images.google.com/images?q=tbn:UxE92zSDEUNICM:sln.fi.edu/franklin/scientst/images/lightlg.jpg">
            <a:hlinkClick r:id="rId3"/>
          </p:cNvPr>
          <p:cNvPicPr>
            <a:picLocks noChangeAspect="1" noChangeArrowheads="1"/>
          </p:cNvPicPr>
          <p:nvPr/>
        </p:nvPicPr>
        <p:blipFill>
          <a:blip r:embed="rId4" cstate="print"/>
          <a:srcRect/>
          <a:stretch>
            <a:fillRect/>
          </a:stretch>
        </p:blipFill>
        <p:spPr bwMode="auto">
          <a:xfrm>
            <a:off x="1295400" y="152400"/>
            <a:ext cx="1154113" cy="143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Lightning Strikes!</a:t>
            </a:r>
            <a:endParaRPr lang="en-US" dirty="0"/>
          </a:p>
        </p:txBody>
      </p:sp>
      <p:sp>
        <p:nvSpPr>
          <p:cNvPr id="3" name="Content Placeholder 2"/>
          <p:cNvSpPr>
            <a:spLocks noGrp="1"/>
          </p:cNvSpPr>
          <p:nvPr>
            <p:ph idx="1"/>
          </p:nvPr>
        </p:nvSpPr>
        <p:spPr/>
        <p:txBody>
          <a:bodyPr/>
          <a:lstStyle/>
          <a:p>
            <a:r>
              <a:rPr lang="en-US" b="1" u="sng" dirty="0" smtClean="0">
                <a:solidFill>
                  <a:srgbClr val="3333FF"/>
                </a:solidFill>
              </a:rPr>
              <a:t>Stepped Leader</a:t>
            </a:r>
            <a:r>
              <a:rPr lang="en-US" dirty="0" smtClean="0"/>
              <a:t>:  negatively charged </a:t>
            </a:r>
            <a:r>
              <a:rPr lang="en-US" dirty="0" err="1" smtClean="0"/>
              <a:t>zig-zags</a:t>
            </a:r>
            <a:r>
              <a:rPr lang="en-US" dirty="0" smtClean="0"/>
              <a:t> come down from the cloud</a:t>
            </a:r>
          </a:p>
          <a:p>
            <a:r>
              <a:rPr lang="en-US" b="1" u="sng" dirty="0" smtClean="0">
                <a:solidFill>
                  <a:srgbClr val="FF0000"/>
                </a:solidFill>
              </a:rPr>
              <a:t>Return Stroke:  </a:t>
            </a:r>
            <a:r>
              <a:rPr lang="en-US" dirty="0" smtClean="0"/>
              <a:t>positive charges moving up from the ground.  </a:t>
            </a:r>
          </a:p>
          <a:p>
            <a:r>
              <a:rPr lang="en-US" dirty="0" smtClean="0"/>
              <a:t>The two charges meet and you see lightning!</a:t>
            </a:r>
          </a:p>
          <a:p>
            <a:endParaRPr lang="en-US" dirty="0"/>
          </a:p>
        </p:txBody>
      </p:sp>
      <p:pic>
        <p:nvPicPr>
          <p:cNvPr id="4" name="Picture 5" descr="http://flare.creighton.edu/martinelli/ats113/Calendarfiles/NOTRtuscon.jpg"/>
          <p:cNvPicPr>
            <a:picLocks noChangeAspect="1" noChangeArrowheads="1"/>
          </p:cNvPicPr>
          <p:nvPr/>
        </p:nvPicPr>
        <p:blipFill>
          <a:blip r:embed="rId2" cstate="print"/>
          <a:srcRect/>
          <a:stretch>
            <a:fillRect/>
          </a:stretch>
        </p:blipFill>
        <p:spPr bwMode="auto">
          <a:xfrm>
            <a:off x="2819400" y="4267200"/>
            <a:ext cx="3276600" cy="235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ightning"/>
          <p:cNvPicPr>
            <a:picLocks noChangeAspect="1" noChangeArrowheads="1"/>
          </p:cNvPicPr>
          <p:nvPr/>
        </p:nvPicPr>
        <p:blipFill>
          <a:blip r:embed="rId2" cstate="print"/>
          <a:srcRect/>
          <a:stretch>
            <a:fillRect/>
          </a:stretch>
        </p:blipFill>
        <p:spPr bwMode="auto">
          <a:xfrm>
            <a:off x="973138" y="609600"/>
            <a:ext cx="7075487" cy="587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ightning Strike Animation"/>
          <p:cNvPicPr>
            <a:picLocks noChangeAspect="1" noChangeArrowheads="1" noCrop="1"/>
          </p:cNvPicPr>
          <p:nvPr/>
        </p:nvPicPr>
        <p:blipFill>
          <a:blip r:embed="rId2" cstate="print"/>
          <a:srcRect/>
          <a:stretch>
            <a:fillRect/>
          </a:stretch>
        </p:blipFill>
        <p:spPr bwMode="auto">
          <a:xfrm>
            <a:off x="2819400" y="762000"/>
            <a:ext cx="3200400" cy="543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Lightning Facts - FYI</a:t>
            </a:r>
            <a:endParaRPr lang="en-US" dirty="0"/>
          </a:p>
        </p:txBody>
      </p:sp>
      <p:sp>
        <p:nvSpPr>
          <p:cNvPr id="3" name="Content Placeholder 2"/>
          <p:cNvSpPr>
            <a:spLocks noGrp="1"/>
          </p:cNvSpPr>
          <p:nvPr>
            <p:ph idx="1"/>
          </p:nvPr>
        </p:nvSpPr>
        <p:spPr/>
        <p:txBody>
          <a:bodyPr/>
          <a:lstStyle/>
          <a:p>
            <a:pPr>
              <a:lnSpc>
                <a:spcPct val="90000"/>
              </a:lnSpc>
            </a:pPr>
            <a:r>
              <a:rPr lang="en-US" dirty="0" smtClean="0"/>
              <a:t>Lightning heats the air, causing it to “explode”</a:t>
            </a:r>
          </a:p>
          <a:p>
            <a:pPr lvl="1">
              <a:lnSpc>
                <a:spcPct val="90000"/>
              </a:lnSpc>
            </a:pPr>
            <a:r>
              <a:rPr lang="en-US" dirty="0" smtClean="0"/>
              <a:t>You hear thunder</a:t>
            </a:r>
          </a:p>
          <a:p>
            <a:pPr lvl="1">
              <a:lnSpc>
                <a:spcPct val="90000"/>
              </a:lnSpc>
            </a:pPr>
            <a:r>
              <a:rPr lang="en-US" dirty="0" smtClean="0">
                <a:cs typeface="Arial" charset="0"/>
              </a:rPr>
              <a:t>Sound travels slower than light</a:t>
            </a:r>
          </a:p>
          <a:p>
            <a:pPr lvl="1">
              <a:lnSpc>
                <a:spcPct val="90000"/>
              </a:lnSpc>
            </a:pPr>
            <a:r>
              <a:rPr lang="en-US" dirty="0" smtClean="0">
                <a:cs typeface="Arial" charset="0"/>
              </a:rPr>
              <a:t>You see lightning before hearing thunder</a:t>
            </a:r>
          </a:p>
          <a:p>
            <a:pPr>
              <a:lnSpc>
                <a:spcPct val="90000"/>
              </a:lnSpc>
            </a:pPr>
            <a:endParaRPr lang="en-US" dirty="0" smtClean="0">
              <a:cs typeface="Arial" charset="0"/>
            </a:endParaRPr>
          </a:p>
          <a:p>
            <a:pPr>
              <a:lnSpc>
                <a:spcPct val="90000"/>
              </a:lnSpc>
            </a:pPr>
            <a:r>
              <a:rPr lang="en-US" dirty="0" smtClean="0">
                <a:cs typeface="Arial" charset="0"/>
              </a:rPr>
              <a:t>Each year, Lightning causes</a:t>
            </a:r>
          </a:p>
          <a:p>
            <a:pPr lvl="1">
              <a:lnSpc>
                <a:spcPct val="90000"/>
              </a:lnSpc>
            </a:pPr>
            <a:r>
              <a:rPr lang="en-US" dirty="0" smtClean="0">
                <a:cs typeface="Arial" charset="0"/>
              </a:rPr>
              <a:t>7,500 forest fires</a:t>
            </a:r>
          </a:p>
          <a:p>
            <a:pPr lvl="1">
              <a:lnSpc>
                <a:spcPct val="90000"/>
              </a:lnSpc>
            </a:pPr>
            <a:r>
              <a:rPr lang="en-US" dirty="0" smtClean="0">
                <a:cs typeface="Arial" charset="0"/>
              </a:rPr>
              <a:t>300 injuries</a:t>
            </a:r>
          </a:p>
          <a:p>
            <a:pPr lvl="1">
              <a:lnSpc>
                <a:spcPct val="90000"/>
              </a:lnSpc>
            </a:pPr>
            <a:r>
              <a:rPr lang="en-US" dirty="0" smtClean="0">
                <a:cs typeface="Arial" charset="0"/>
              </a:rPr>
              <a:t>93 deaths</a:t>
            </a:r>
          </a:p>
          <a:p>
            <a:endParaRPr lang="en-US" dirty="0"/>
          </a:p>
        </p:txBody>
      </p:sp>
      <p:pic>
        <p:nvPicPr>
          <p:cNvPr id="4" name="Picture 5" descr="http://www.pathguy.com/lectures/lichtenb.jpg"/>
          <p:cNvPicPr>
            <a:picLocks noChangeAspect="1" noChangeArrowheads="1"/>
          </p:cNvPicPr>
          <p:nvPr/>
        </p:nvPicPr>
        <p:blipFill>
          <a:blip r:embed="rId2" cstate="print"/>
          <a:srcRect/>
          <a:stretch>
            <a:fillRect/>
          </a:stretch>
        </p:blipFill>
        <p:spPr bwMode="auto">
          <a:xfrm>
            <a:off x="6858000" y="3733800"/>
            <a:ext cx="1600200" cy="23740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Floods</a:t>
            </a:r>
            <a:endParaRPr lang="en-US" dirty="0"/>
          </a:p>
        </p:txBody>
      </p:sp>
      <p:sp>
        <p:nvSpPr>
          <p:cNvPr id="3" name="Content Placeholder 2"/>
          <p:cNvSpPr>
            <a:spLocks noGrp="1"/>
          </p:cNvSpPr>
          <p:nvPr>
            <p:ph idx="1"/>
          </p:nvPr>
        </p:nvSpPr>
        <p:spPr/>
        <p:txBody>
          <a:bodyPr/>
          <a:lstStyle/>
          <a:p>
            <a:pPr>
              <a:lnSpc>
                <a:spcPct val="90000"/>
              </a:lnSpc>
            </a:pPr>
            <a:r>
              <a:rPr lang="en-US" dirty="0" smtClean="0"/>
              <a:t>Caused by large amounts of rain in short amount of time</a:t>
            </a:r>
          </a:p>
          <a:p>
            <a:pPr lvl="1">
              <a:lnSpc>
                <a:spcPct val="90000"/>
              </a:lnSpc>
            </a:pPr>
            <a:r>
              <a:rPr lang="en-US" dirty="0" smtClean="0"/>
              <a:t>Thunderstorm moves slowly</a:t>
            </a:r>
          </a:p>
          <a:p>
            <a:pPr lvl="1">
              <a:lnSpc>
                <a:spcPct val="90000"/>
              </a:lnSpc>
            </a:pPr>
            <a:r>
              <a:rPr lang="en-US" dirty="0" smtClean="0"/>
              <a:t>Ground cannot soak up water as fast</a:t>
            </a:r>
          </a:p>
          <a:p>
            <a:pPr>
              <a:lnSpc>
                <a:spcPct val="90000"/>
              </a:lnSpc>
            </a:pPr>
            <a:r>
              <a:rPr lang="en-US" dirty="0" smtClean="0"/>
              <a:t>#1 cause of thunderstorm deaths in the U.S. each year</a:t>
            </a:r>
          </a:p>
          <a:p>
            <a:pPr>
              <a:buNone/>
            </a:pPr>
            <a:endParaRPr lang="en-US" dirty="0"/>
          </a:p>
        </p:txBody>
      </p:sp>
      <p:pic>
        <p:nvPicPr>
          <p:cNvPr id="4" name="Picture 5" descr="http://images.google.com/images?q=tbn:C_t5sHhHdfZ8-M:www.jcema.org/Byer%2520Flood%2520August%25202003%25201.JPG">
            <a:hlinkClick r:id="rId2"/>
          </p:cNvPr>
          <p:cNvPicPr>
            <a:picLocks noChangeAspect="1" noChangeArrowheads="1"/>
          </p:cNvPicPr>
          <p:nvPr/>
        </p:nvPicPr>
        <p:blipFill>
          <a:blip r:embed="rId3" cstate="print"/>
          <a:srcRect/>
          <a:stretch>
            <a:fillRect/>
          </a:stretch>
        </p:blipFill>
        <p:spPr bwMode="auto">
          <a:xfrm>
            <a:off x="533400" y="4495800"/>
            <a:ext cx="3429000" cy="2263775"/>
          </a:xfrm>
          <a:prstGeom prst="rect">
            <a:avLst/>
          </a:prstGeom>
          <a:noFill/>
          <a:ln w="9525">
            <a:noFill/>
            <a:miter lim="800000"/>
            <a:headEnd/>
            <a:tailEnd/>
          </a:ln>
        </p:spPr>
      </p:pic>
      <p:pic>
        <p:nvPicPr>
          <p:cNvPr id="5" name="Picture 7" descr="http://images.google.com/images?q=tbn:fGkgag_Sr7r_aM:www.epa.gov/owow/wetlands/vital/epa_media/flood.jpg">
            <a:hlinkClick r:id="rId4"/>
          </p:cNvPr>
          <p:cNvPicPr>
            <a:picLocks noChangeAspect="1" noChangeArrowheads="1"/>
          </p:cNvPicPr>
          <p:nvPr/>
        </p:nvPicPr>
        <p:blipFill>
          <a:blip r:embed="rId5" cstate="print"/>
          <a:srcRect/>
          <a:stretch>
            <a:fillRect/>
          </a:stretch>
        </p:blipFill>
        <p:spPr bwMode="auto">
          <a:xfrm>
            <a:off x="5943600" y="4495800"/>
            <a:ext cx="1706563" cy="2217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tornadoes form</a:t>
            </a:r>
            <a:endParaRPr lang="en-US" dirty="0"/>
          </a:p>
        </p:txBody>
      </p:sp>
      <p:sp>
        <p:nvSpPr>
          <p:cNvPr id="3" name="Content Placeholder 2"/>
          <p:cNvSpPr>
            <a:spLocks noGrp="1"/>
          </p:cNvSpPr>
          <p:nvPr>
            <p:ph idx="1"/>
          </p:nvPr>
        </p:nvSpPr>
        <p:spPr>
          <a:xfrm>
            <a:off x="457200" y="1600200"/>
            <a:ext cx="5410200" cy="4525963"/>
          </a:xfrm>
        </p:spPr>
        <p:txBody>
          <a:bodyPr>
            <a:normAutofit lnSpcReduction="10000"/>
          </a:bodyPr>
          <a:lstStyle/>
          <a:p>
            <a:r>
              <a:rPr lang="en-US" dirty="0" smtClean="0"/>
              <a:t>Tornadoes form from severe rotating thunderstorms called </a:t>
            </a:r>
            <a:r>
              <a:rPr lang="en-US" dirty="0" err="1" smtClean="0"/>
              <a:t>supercells</a:t>
            </a:r>
            <a:r>
              <a:rPr lang="en-US" dirty="0" smtClean="0"/>
              <a:t>.  </a:t>
            </a:r>
          </a:p>
          <a:p>
            <a:r>
              <a:rPr lang="en-US" dirty="0" smtClean="0"/>
              <a:t>These storms have strong rotating updrafts.</a:t>
            </a:r>
          </a:p>
          <a:p>
            <a:r>
              <a:rPr lang="en-US" dirty="0" smtClean="0"/>
              <a:t>These storms produce drenching rainfall, large hail, and strong downbursts in addition to tornadoes.</a:t>
            </a:r>
          </a:p>
          <a:p>
            <a:pPr lvl="1">
              <a:buNone/>
            </a:pPr>
            <a:endParaRPr lang="en-US" dirty="0"/>
          </a:p>
        </p:txBody>
      </p:sp>
      <p:pic>
        <p:nvPicPr>
          <p:cNvPr id="12290" name="Picture 2" descr="http://upload.wikimedia.org/wikipedia/commons/thumb/2/20/Chaparral_Supercell_2.JPG/300px-Chaparral_Supercell_2.JPG">
            <a:hlinkClick r:id="rId2"/>
          </p:cNvPr>
          <p:cNvPicPr>
            <a:picLocks noChangeAspect="1" noChangeArrowheads="1"/>
          </p:cNvPicPr>
          <p:nvPr/>
        </p:nvPicPr>
        <p:blipFill>
          <a:blip r:embed="rId3" cstate="print"/>
          <a:srcRect/>
          <a:stretch>
            <a:fillRect/>
          </a:stretch>
        </p:blipFill>
        <p:spPr bwMode="auto">
          <a:xfrm>
            <a:off x="6019800" y="1447800"/>
            <a:ext cx="2857500" cy="3124200"/>
          </a:xfrm>
          <a:prstGeom prst="rect">
            <a:avLst/>
          </a:prstGeom>
          <a:noFill/>
        </p:spPr>
      </p:pic>
      <p:sp>
        <p:nvSpPr>
          <p:cNvPr id="5" name="TextBox 4"/>
          <p:cNvSpPr txBox="1"/>
          <p:nvPr/>
        </p:nvSpPr>
        <p:spPr>
          <a:xfrm>
            <a:off x="6172200" y="4876800"/>
            <a:ext cx="2667000" cy="646331"/>
          </a:xfrm>
          <a:prstGeom prst="rect">
            <a:avLst/>
          </a:prstGeom>
          <a:noFill/>
        </p:spPr>
        <p:txBody>
          <a:bodyPr wrap="square" rtlCol="0">
            <a:spAutoFit/>
          </a:bodyPr>
          <a:lstStyle/>
          <a:p>
            <a:r>
              <a:rPr lang="en-US" dirty="0" smtClean="0"/>
              <a:t>Notice the anvil shaped cloud.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 of the tornado</a:t>
            </a:r>
            <a:endParaRPr lang="en-US" dirty="0"/>
          </a:p>
        </p:txBody>
      </p:sp>
      <p:sp>
        <p:nvSpPr>
          <p:cNvPr id="3" name="Content Placeholder 2"/>
          <p:cNvSpPr>
            <a:spLocks noGrp="1"/>
          </p:cNvSpPr>
          <p:nvPr>
            <p:ph idx="1"/>
          </p:nvPr>
        </p:nvSpPr>
        <p:spPr/>
        <p:txBody>
          <a:bodyPr/>
          <a:lstStyle/>
          <a:p>
            <a:r>
              <a:rPr lang="en-US" dirty="0" smtClean="0"/>
              <a:t>The tornado forms beneath the wall cloud.</a:t>
            </a:r>
          </a:p>
          <a:p>
            <a:r>
              <a:rPr lang="en-US" dirty="0" smtClean="0"/>
              <a:t>Sometimes the tornado can be masked by heavy rain, making it even more dangerous.</a:t>
            </a:r>
          </a:p>
          <a:p>
            <a:pPr>
              <a:buNone/>
            </a:pPr>
            <a:endParaRPr lang="en-US" dirty="0"/>
          </a:p>
        </p:txBody>
      </p:sp>
      <p:pic>
        <p:nvPicPr>
          <p:cNvPr id="17409" name="Picture 1" descr="C:\Documents and Settings\sterry\Local Settings\Temporary Internet Files\Content.IE5\U2W17084\MP900407567[1].jpg"/>
          <p:cNvPicPr>
            <a:picLocks noChangeAspect="1" noChangeArrowheads="1"/>
          </p:cNvPicPr>
          <p:nvPr/>
        </p:nvPicPr>
        <p:blipFill>
          <a:blip r:embed="rId2" cstate="print"/>
          <a:srcRect/>
          <a:stretch>
            <a:fillRect/>
          </a:stretch>
        </p:blipFill>
        <p:spPr bwMode="auto">
          <a:xfrm>
            <a:off x="2286000" y="3733800"/>
            <a:ext cx="3901440" cy="259994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Thunderstorms</a:t>
            </a:r>
            <a:endParaRPr lang="en-US" dirty="0"/>
          </a:p>
        </p:txBody>
      </p:sp>
      <p:sp>
        <p:nvSpPr>
          <p:cNvPr id="3" name="Content Placeholder 2"/>
          <p:cNvSpPr>
            <a:spLocks noGrp="1"/>
          </p:cNvSpPr>
          <p:nvPr>
            <p:ph idx="1"/>
          </p:nvPr>
        </p:nvSpPr>
        <p:spPr/>
        <p:txBody>
          <a:bodyPr/>
          <a:lstStyle/>
          <a:p>
            <a:r>
              <a:rPr lang="en-US" dirty="0" smtClean="0"/>
              <a:t>A storm with lightning and thunder.</a:t>
            </a:r>
          </a:p>
          <a:p>
            <a:r>
              <a:rPr lang="en-US" dirty="0" smtClean="0"/>
              <a:t>Produced by a cumulonimbus cloud.</a:t>
            </a:r>
          </a:p>
          <a:p>
            <a:r>
              <a:rPr lang="en-US" dirty="0" smtClean="0"/>
              <a:t>Usually produces gusty winds, heavy rain and sometimes hail.</a:t>
            </a:r>
            <a:endParaRPr lang="en-US" dirty="0"/>
          </a:p>
        </p:txBody>
      </p:sp>
      <p:sp>
        <p:nvSpPr>
          <p:cNvPr id="16386" name="AutoShape 2" descr="data:image/jpeg;base64,/9j/4AAQSkZJRgABAQAAAQABAAD/2wCEAAkGBxISEBISEhIUFBQUFQ8PEA8UFRAPDxQUFBQWFhQUFBQYHCggGBolHBQUITEhJSkrLi4uFx8zODMsNygtLisBCgoKDg0OFA8QGC0cHBwsLCwsLCwsLCwsLCwsLCwsLSwsLCwsLCwsLCw3LCwsKywsLDcsLCwsLSwsLSssKzctK//AABEIAMIBAwMBIgACEQEDEQH/xAAcAAABBQEBAQAAAAAAAAAAAAACAAEDBAUHBgj/xAA/EAACAQMBBAYHBgUCBwAAAAAAAQIDBBEhBRIxURMUQWFxkQYiMlKBodEHI5KxwfBCU2KT4TPCFhdEcoKDov/EABgBAQEBAQEAAAAAAAAAAAAAAAABAgME/8QAIxEBAQACAQQCAwEBAAAAAAAAAAECERIDEyFBFFEEMWGhIv/aAAwDAQACEQMRAD8A5a4gOJPOYDkdLHJFgJEmBSgQNGQSAwPFFCcBEiQ8oA2BRCSEPxICQt4SQpAOmBkbILYNJGAxRY7AZsUWCxIgkHGRIENjgPuhIdIKGSAJZxIpIA4sUmDFhMghmKDHmholVaoVMMnU8lOJLTZNppaQEslihTeNUNKmUVsDljoGIgwUhwR0bUaY4CDG0Jgj4FgA4kiZHFBphDSQohAkEgMh1IGQVGxgmhsEDRHHSHaAjYkFgdIBIlgsgYDhICSMRYAdQZ1CCSUiNkTmJTCjGcgJTB3gJWDgBSCUgJUyWk8EEWWKKCtqzjvRbfcWVRRUs7hcOGnmWW+1fAOZnAQW9kRB4/AkgMiOjYxxkEkENkccYAkwsCjEkUAgIhMdxGQAMRK4AEC0FujxQaiBC0LBP0YujIIcAlncE6YNqwskzpYI5RCgkwGyTdAaIoUM2O0CwE2NkQgpZFkbAgJYMsUplVEtNkVoUnlo1ozWiyYdKRYUshmxtRa5jGZF6DkTTzwgh0dFJIkigAohDtCSHCwAUEPkaDCUMhAuQkyVUQ427BtHkHdLcLYmhboJtShTJ4Ui5C2RL6ke1ENqat2H1YnleY4JeJBK6fcDVOrXIurce4FXr7P0BqXLf7wNrJTyt1zIatq0DUq5FC5a7SbXSKdF4yVZI0Z1M5/IqSQIrMHBPuZGdMKh3RbpZjRH6ECrui3S06A3QgQpDxQfRhKBGh0yxCRBBE5ETKoIhHBpl7ot0JDo6oDBJCJJGJKoERGoD7hYhAk6MCtCBbhSQ8KXcT9E2giGTSAUtQqtEiUSLpP0jF0rGih9CbNF0smBV0Q8qqRBOWSLCUhpSCpwCdMqIU2My3GiF1cDPaYxou2I5W5FVoskhBCdEUYNATwoJ8AnZ44oCEmuBct7ldoZ8qrppaDSh3FuqlxA3kTaqUiJsvSwVasA1CjFMaVIBSwWKc+wCJQJIxJJQHhEig3BFyNJCGx51IdCbHidWUlIuRiivbwz2/UlqtsiLEGiSnOOeJTzyGT8waayqpEM7plCVQj6UiyL0q+QJsrb+gOchU3TENStl6AtDwgEPBE0IijHuJIogkS0GQ+6LdAUpIBzCcSGcSKfpgZXL5kUogNFFiNxrqF0iKsYEsaZBLGQTlyInEbHeA9SvkidYeUUA0gF0ofTkTiMkFG5ZDgwEg4ogv0JZRKoFSkaFrHJKsHFCLUbcRNq8c2NCSyBJBQgd3NdpRTQec6Cpr1ULGOBA6pjukFCLJYR5kFOSWSGpLUlrLUDo8gDHUmhSZLRoY1ZajSb4Im1VYWxYpWxKqSXGXwD6WCXHLJs0jnFLsBXch5XS/eCOV5yBpIqb7R3BcylO6kyGVR8waaXq8wW4czNc3zB3mF0vz3QFTRTyOpd4NLrikC0Vd/vY6qENJZIhqTAnJ8wXJlNE5MbUW93C3gHWQkCphxXICWDJoQKyRboEVNSgadlHDwQ2tFNo3LW0wYtWQEbfQRqQo6CMba057WseRWq0cGvh7uMYfamU7jCSyeuuKO2WNH5E8sFeC10eUBWqvVGVPUuyF12+BJToaZloDvxzoBNbUXIvRorksc2RU6yjDL+BVlXlN9xDTRdVR10IJ3bfBfQrTnFe0/gQVNopeyiLpde8+LwA2l2mZUupvtwQuo+bCtSVREcqyMxyYl4AXpV1zA6dcyul3BkEvTR/eR95c/zIRm2BPjvB3XzAVKT4IHdkuIVNusbdZGP1aT4AE894lUZHia5kkHLl8gaFvD74WH2xQtO1E2ujrAajyBUI96DVPk8jaaHEs0YlaLLVu+Q2NnZ0T01hH1Vk87s6Z6eyacUccq3jE6gINMRjbTn2/q8kFxBYzxRZrVM8VqUoVdVF8Ow91ec/QLDaeOZWxHXHmWrh+o0uxsystJsgnuKufVXmVPVXFkdSo33AJoKs9K5vkhrm6wt2PAruqMlkipI0MxUm+PxG6DkySlGOMPj2hQxwbz5k2qFUGTwpZ/hxpjPYOqWvF+HAs0qfx7uKM2mkVO0j4+Absly8TXs9kVKvsx08kW6mzJUpbklnhrx+Zi5tcXnuo/vUdbP8fI9/sy1jjG4nzzqjThsyjP2qa5aaGO6vFzDqCWrT+oys1ng8ceZ2ihsi3kkpU00sJDUfRi2U5vcytHDPZz0XYTvHBxqUJ8mkMrdvtfemdz/AOEra4it5OOH/DhZ7iOr6CWjjjccZLTfUuPfh/kTvRrhXDupa5S/MKdJx4L5anZ7X0Ltaesszxz0XkNeejFnN/6e7/2vCHehwrjEN5cX8MIUqM5aJfHGvyOuVfRCz4qMtP6mR0/R22bwsw7HjLbXix3YcK5StmTX7/QfqUlxR0jbnopuxc6WZRWr7Wv8Hka1rNPVNfBtss6mzjphu2B6ubispNZenfjP5EU7XHLHPs/wXkcWWotd/wCZJTRe6r8fAUbXuLyOKbZ9TD18z12zfYf7R5i1tGeo2fBxp4fijGVWRNkRDviMq5/WnJPXK8URSmn2o9LWuIVliUHnhvNbxn19lRb0wvN/I923m0zIP1XnhzKl1T09Xga1bZs0nFReOeUZdS1qQfstfBk2M1obdLFSHdjmHT3cet5YeRsV4wTX5kvQrGn5krjyS8NBoN8Hgza1oNG2ZoUtnZWG9SGnJvRfI1LK2fFnPLJuRXt9kPe7GbNrspJ6tfBElJYLKnwOVztbmLSsUoJJaczatq60TSfikzz9KRet54OVa09HUuYRg0oxSa7El8zHp1dWDd1s0ynCoMSvQUK5cpVvoeepXBcpVtMko9VYV0loWLi4Sjl+JhW91uwyQ3O1excjnry3FurcatkM6/AzIXGW1kGpV0zyNaGiqneUK7e9lA9O3EXScxs00rG6aWvgNdtS4peOEZtKrrknnc5WOZmtRQudnb3PHNJmM9hTy2pJvX1eCXinxOi7Fs9+LW9wx2c8l57DjnLeXzwiY5Z+otmPty5bHl2/IdbMx2HRLnZcdTKuLBITq0uDy9K0wSzbNSvRSMu4Osy252KspCAYjozpqX3olcNJwhGrles4NaPlh658NDKrejVxHG/a1Vn2dG1/g69Cc/eTf9WcBzqVN7KjjGmE00335x+0anW8Jel5cah6PVqjahQqZSzupuWO/BUvPR+5prMqVWK5yjKK8ztiq1lnehF50ypNPy7CKMp59bei2sfdy3l5bvEne0dpwKrZPhLH/klkr1NkR5r4b36n0BUt5zSVSMZR4PCnCfc/Wz2mfd7EtpRadnl6aro6cseKaee8nyE7ThUrJp6uMuaws/Iru0efY07n/k61feg0JpypqrS5U5JVP/rkY8vQmthtNNLV5i/0WB8jH7XtV4qztmv4cGvQpolq7NlB4ccfL5EDljQly5fpZjpNUXAW+VXUwRdY1LIWtehWwaVCosHm4XBdo3ZMsSVs3Fb1SpGpqUqtzngxoViSaK2KUy/CWqRhUa+pfpXWueRmtRs1Z7sPyMlXGX55Fc32TLnXxnAxha1Lerll2WGmect7rBft7smUWVpuOI8Ro8NSrUuUSuqjG2tCnUSIes4Ia8mtSlOsWFey9FdrtVUs4T0fee9pVFJNo4zsq6xUi3zR03Z+0IOCw/gSZcLq/ouHOf1cuIcTFv4mhVu1jOTA2jfrU5W7y8Osmp5Z95LiYtzMsXl3qY9zcHfCOOQnUEZsq4jtpz29lafatb1FvQt7hrM0tbSMm4RU5qMHVUpYi09E+Jow+0OHbZX3asdFScljV5iqmV5HDdgVIql7dupwlcumq1WVL/VowpzbjutSWFpquDN6G1LhY9fZeMOSzUq6qDim87+vH5S5M1h0PN34npL1a6XV+1ywhJwqRrwlF4lCVOKknya3xv8AnDs33qn9t/U4/teMrlxc6mz4P7z72nJ05TcGo4qS8MNZ7MY5GdDYWXjrVonmK1r+r62eEsY0xr4o3ehPus92/Ud0j9r+zf5k/wC3Mmp/a1st8a0l/wCqr+iPnu92e6ai+kpVN7eX3VTpGsYzvaacV5+JUUXy+Zn4+P3f8O7fqPpaP2pbKf8A1WPGnXX+wap9ouzHnF1HX+mqv9p82br5DOPcZv42N9tTra9O5XnpRaVJt9PBrGFxWPNHlr7asN57s4vvXac1x3fIXw+RMPxMcP1Vy/IuXp7i42jlYKqrnkcjqb7zvMJHK5bevjXLE7rQ8R0r5y+Y/TS96XmxcDk9vC90FG61PD9NL3p+bCVefvT85E7Zye+hek8NoYOd9Yqe9PzkErip78/xS+pO2vN0Gpf5I5XR4LrFT35/il9Rdaqe/P8AFL6jtnN7hXWGXLe8OddZqe/P8T+oyuai4Tmu32mv1JeltZm6irvOEWaNdnKFeVf5lT8cvqF16r/Nqf3J/Uxeh/Wp1XW69bMDNqzwc369W/nVf7lT6i63V/m1Pxz+pJ0LPa3rS+nSKFdcyPa/p1K1qwpRp77xGUnv7iSbawlh5f1Oe07mrlLpZrVLO/NLx4mtVsreclKVV503XO6i5Jb3Bt0uPx5mp0Jb/wBJ3brw6Hs30pVemqkW1nOYNrK/x3gXO1c9p4SlRo+1009MRSd3CM0s6r/S1WXnhwArRgml00nntV5DTCby30aWuMY5tcCfGm/C956uvtDvM+ted5iSpUWl97LLxo7yOFnHH7p4xn8wKlvR3X99mSi3jraeZLhhdH+vkbnS0xeo1XciPH9JP35fil9RGuCckeBxCOjBpIEcQCix8iEQNkQ4ihDiEQMMIQDNj5HEUNkGTEIBDCEVCHEIgSHEIBBYEIB0hxhEU6YsiEAsjMQgGbEOIB0hCEB//9k="/>
          <p:cNvSpPr>
            <a:spLocks noChangeAspect="1" noChangeArrowheads="1"/>
          </p:cNvSpPr>
          <p:nvPr/>
        </p:nvSpPr>
        <p:spPr bwMode="auto">
          <a:xfrm>
            <a:off x="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88" name="Picture 4" descr="http://3.bp.blogspot.com/_xjcwwA-nj8k/TPLwXJfzkjI/AAAAAAAAA-M/_b-OJ4VDdRY/s1600/27678_1600x1200-wallpaper-cb1287607374.jpg"/>
          <p:cNvPicPr>
            <a:picLocks noChangeAspect="1" noChangeArrowheads="1"/>
          </p:cNvPicPr>
          <p:nvPr/>
        </p:nvPicPr>
        <p:blipFill>
          <a:blip r:embed="rId2" cstate="print"/>
          <a:srcRect/>
          <a:stretch>
            <a:fillRect/>
          </a:stretch>
        </p:blipFill>
        <p:spPr bwMode="auto">
          <a:xfrm>
            <a:off x="4343400" y="3505200"/>
            <a:ext cx="3657600" cy="2743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Tornado formation</a:t>
            </a:r>
            <a:endParaRPr lang="en-US" dirty="0"/>
          </a:p>
        </p:txBody>
      </p:sp>
      <p:sp>
        <p:nvSpPr>
          <p:cNvPr id="3" name="Content Placeholder 2"/>
          <p:cNvSpPr>
            <a:spLocks noGrp="1"/>
          </p:cNvSpPr>
          <p:nvPr>
            <p:ph idx="1"/>
          </p:nvPr>
        </p:nvSpPr>
        <p:spPr/>
        <p:txBody>
          <a:bodyPr>
            <a:normAutofit/>
          </a:bodyPr>
          <a:lstStyle/>
          <a:p>
            <a:r>
              <a:rPr lang="en-US" dirty="0" smtClean="0"/>
              <a:t>1. Dust whirl stage</a:t>
            </a:r>
          </a:p>
          <a:p>
            <a:r>
              <a:rPr lang="en-US" dirty="0" smtClean="0"/>
              <a:t>2. Organization stage</a:t>
            </a:r>
          </a:p>
          <a:p>
            <a:r>
              <a:rPr lang="en-US" dirty="0" smtClean="0"/>
              <a:t>3. Mature stage</a:t>
            </a:r>
          </a:p>
          <a:p>
            <a:r>
              <a:rPr lang="en-US" dirty="0" smtClean="0"/>
              <a:t>4. Shrinking stage: </a:t>
            </a:r>
          </a:p>
          <a:p>
            <a:pPr lvl="1"/>
            <a:r>
              <a:rPr lang="en-US" dirty="0" smtClean="0"/>
              <a:t>Often see tornado hook to left due to downdrafts.</a:t>
            </a:r>
          </a:p>
          <a:p>
            <a:r>
              <a:rPr lang="en-US" dirty="0" smtClean="0"/>
              <a:t>5. Decay stage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te-4799a.jpg"/>
          <p:cNvPicPr>
            <a:picLocks noGrp="1" noChangeAspect="1"/>
          </p:cNvPicPr>
          <p:nvPr>
            <p:ph idx="1"/>
          </p:nvPr>
        </p:nvPicPr>
        <p:blipFill>
          <a:blip r:embed="rId2" cstate="print"/>
          <a:stretch>
            <a:fillRect/>
          </a:stretch>
        </p:blipFill>
        <p:spPr>
          <a:xfrm>
            <a:off x="1176679" y="1600200"/>
            <a:ext cx="6790642" cy="452596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ornado Alley"/>
          <p:cNvPicPr>
            <a:picLocks noChangeAspect="1" noChangeArrowheads="1"/>
          </p:cNvPicPr>
          <p:nvPr/>
        </p:nvPicPr>
        <p:blipFill>
          <a:blip r:embed="rId2" cstate="print"/>
          <a:srcRect/>
          <a:stretch>
            <a:fillRect/>
          </a:stretch>
        </p:blipFill>
        <p:spPr bwMode="auto">
          <a:xfrm>
            <a:off x="228600" y="304800"/>
            <a:ext cx="8686800" cy="641243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Fujita Scale</a:t>
            </a:r>
            <a:endParaRPr lang="en-US" dirty="0"/>
          </a:p>
        </p:txBody>
      </p:sp>
      <p:sp>
        <p:nvSpPr>
          <p:cNvPr id="3" name="Content Placeholder 2"/>
          <p:cNvSpPr>
            <a:spLocks noGrp="1"/>
          </p:cNvSpPr>
          <p:nvPr>
            <p:ph idx="1"/>
          </p:nvPr>
        </p:nvSpPr>
        <p:spPr/>
        <p:txBody>
          <a:bodyPr>
            <a:normAutofit lnSpcReduction="10000"/>
          </a:bodyPr>
          <a:lstStyle/>
          <a:p>
            <a:r>
              <a:rPr lang="en-US" dirty="0" smtClean="0"/>
              <a:t>One way that tornadoes and hurricanes are different is how wind speed is calculated.</a:t>
            </a:r>
          </a:p>
          <a:p>
            <a:pPr lvl="1"/>
            <a:r>
              <a:rPr lang="en-US" dirty="0" smtClean="0"/>
              <a:t>In a hurricane, a plane flies in and measures wind speed.  Winds are generally not more than 155 mph.</a:t>
            </a:r>
          </a:p>
          <a:p>
            <a:pPr lvl="1"/>
            <a:r>
              <a:rPr lang="en-US" dirty="0" smtClean="0"/>
              <a:t>Since tornadoes are shorter storms and scientists are not able to regularly measure wind speed, it is calculated based on the damage it does.  Wind tunnel tests help determine what wind speed it takes to level or damage different structures.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Fujita Scale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2007, the scale was streamlined to better reflect accurate wind speeds based on the damage done by the storm.</a:t>
            </a:r>
          </a:p>
          <a:p>
            <a:pPr lvl="1"/>
            <a:r>
              <a:rPr lang="en-US" dirty="0" smtClean="0"/>
              <a:t>Takes into account the quality and structure of building (it takes less to level a mobile home than it does to level a large brick building)</a:t>
            </a:r>
          </a:p>
          <a:p>
            <a:pPr lvl="1"/>
            <a:r>
              <a:rPr lang="en-US" dirty="0" smtClean="0"/>
              <a:t>There are 28 damage indicators.</a:t>
            </a:r>
          </a:p>
          <a:p>
            <a:pPr lvl="1"/>
            <a:r>
              <a:rPr lang="en-US" dirty="0" smtClean="0"/>
              <a:t>Different types of structures have their own damage indicators and their own degrees of damage.</a:t>
            </a:r>
          </a:p>
          <a:p>
            <a:pPr lvl="1"/>
            <a:r>
              <a:rPr lang="en-US" dirty="0" smtClean="0"/>
              <a:t>The old scale’s max wind speed was 318 mph and now it is listed as “200 mph or over”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Tornado damage</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371600"/>
            <a:ext cx="3790950" cy="2157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38200" y="1600200"/>
            <a:ext cx="533400" cy="369332"/>
          </a:xfrm>
          <a:prstGeom prst="rect">
            <a:avLst/>
          </a:prstGeom>
          <a:noFill/>
        </p:spPr>
        <p:txBody>
          <a:bodyPr wrap="square" rtlCol="0">
            <a:spAutoFit/>
          </a:bodyPr>
          <a:lstStyle/>
          <a:p>
            <a:r>
              <a:rPr lang="en-US" dirty="0" smtClean="0">
                <a:solidFill>
                  <a:srgbClr val="FFFF00"/>
                </a:solidFill>
              </a:rPr>
              <a:t>F1 </a:t>
            </a:r>
            <a:endParaRPr lang="en-US" dirty="0">
              <a:solidFill>
                <a:srgbClr val="FFFF00"/>
              </a:solidFill>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599" y="1430114"/>
            <a:ext cx="3277471" cy="2099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553200" y="1784866"/>
            <a:ext cx="762000" cy="369332"/>
          </a:xfrm>
          <a:prstGeom prst="rect">
            <a:avLst/>
          </a:prstGeom>
          <a:noFill/>
        </p:spPr>
        <p:txBody>
          <a:bodyPr wrap="square" rtlCol="0">
            <a:spAutoFit/>
          </a:bodyPr>
          <a:lstStyle/>
          <a:p>
            <a:r>
              <a:rPr lang="en-US" dirty="0" smtClean="0"/>
              <a:t>F3</a:t>
            </a:r>
            <a:endParaRPr lang="en-US" dirty="0"/>
          </a:p>
        </p:txBody>
      </p:sp>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529342"/>
            <a:ext cx="3790950"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49086" y="5606534"/>
            <a:ext cx="762000" cy="369332"/>
          </a:xfrm>
          <a:prstGeom prst="rect">
            <a:avLst/>
          </a:prstGeom>
          <a:noFill/>
        </p:spPr>
        <p:txBody>
          <a:bodyPr wrap="square" rtlCol="0">
            <a:spAutoFit/>
          </a:bodyPr>
          <a:lstStyle/>
          <a:p>
            <a:r>
              <a:rPr lang="en-US" dirty="0" smtClean="0">
                <a:solidFill>
                  <a:srgbClr val="FFFF00"/>
                </a:solidFill>
              </a:rPr>
              <a:t>EF1</a:t>
            </a:r>
            <a:endParaRPr lang="en-US" dirty="0">
              <a:solidFill>
                <a:srgbClr val="FFFF00"/>
              </a:solidFill>
            </a:endParaRPr>
          </a:p>
        </p:txBody>
      </p:sp>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1370" y="3529342"/>
            <a:ext cx="3255700"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781800" y="5715000"/>
            <a:ext cx="915270" cy="369332"/>
          </a:xfrm>
          <a:prstGeom prst="rect">
            <a:avLst/>
          </a:prstGeom>
          <a:noFill/>
        </p:spPr>
        <p:txBody>
          <a:bodyPr wrap="square" rtlCol="0">
            <a:spAutoFit/>
          </a:bodyPr>
          <a:lstStyle/>
          <a:p>
            <a:r>
              <a:rPr lang="en-US" dirty="0" smtClean="0">
                <a:solidFill>
                  <a:srgbClr val="FFFF00"/>
                </a:solidFill>
              </a:rPr>
              <a:t>EF2</a:t>
            </a:r>
            <a:endParaRPr lang="en-US" dirty="0">
              <a:solidFill>
                <a:srgbClr val="FFFF00"/>
              </a:solidFill>
            </a:endParaRPr>
          </a:p>
        </p:txBody>
      </p:sp>
    </p:spTree>
    <p:extLst>
      <p:ext uri="{BB962C8B-B14F-4D97-AF65-F5344CB8AC3E}">
        <p14:creationId xmlns:p14="http://schemas.microsoft.com/office/powerpoint/2010/main" val="34738154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Tornado Distribution</a:t>
            </a:r>
            <a:endParaRPr lang="en-US" dirty="0"/>
          </a:p>
        </p:txBody>
      </p:sp>
      <p:sp>
        <p:nvSpPr>
          <p:cNvPr id="5" name="Content Placeholder 4"/>
          <p:cNvSpPr>
            <a:spLocks noGrp="1"/>
          </p:cNvSpPr>
          <p:nvPr>
            <p:ph sz="half" idx="2"/>
          </p:nvPr>
        </p:nvSpPr>
        <p:spPr>
          <a:xfrm>
            <a:off x="4648200" y="2438400"/>
            <a:ext cx="4038600" cy="3687763"/>
          </a:xfrm>
        </p:spPr>
        <p:txBody>
          <a:bodyPr/>
          <a:lstStyle/>
          <a:p>
            <a:pPr>
              <a:lnSpc>
                <a:spcPct val="90000"/>
              </a:lnSpc>
            </a:pPr>
            <a:r>
              <a:rPr lang="en-US" dirty="0" smtClean="0"/>
              <a:t>Most form in the Spring, late afternoon and evening</a:t>
            </a:r>
          </a:p>
          <a:p>
            <a:pPr>
              <a:lnSpc>
                <a:spcPct val="90000"/>
              </a:lnSpc>
            </a:pPr>
            <a:r>
              <a:rPr lang="en-US" dirty="0" smtClean="0"/>
              <a:t>Mostly central U.S.</a:t>
            </a:r>
          </a:p>
          <a:p>
            <a:pPr lvl="1">
              <a:lnSpc>
                <a:spcPct val="90000"/>
              </a:lnSpc>
            </a:pPr>
            <a:r>
              <a:rPr lang="en-US" dirty="0" smtClean="0"/>
              <a:t>“Tornado Alley”</a:t>
            </a:r>
          </a:p>
          <a:p>
            <a:endParaRPr lang="en-US" dirty="0"/>
          </a:p>
        </p:txBody>
      </p:sp>
      <p:pic>
        <p:nvPicPr>
          <p:cNvPr id="6" name="Picture 74" descr="http://www.cimms.ou.edu/~doswell/photopg/T_ALLEY.JPG"/>
          <p:cNvPicPr>
            <a:picLocks noGrp="1" noChangeAspect="1" noChangeArrowheads="1"/>
          </p:cNvPicPr>
          <p:nvPr>
            <p:ph sz="half" idx="1"/>
          </p:nvPr>
        </p:nvPicPr>
        <p:blipFill>
          <a:blip r:embed="rId2" cstate="print"/>
          <a:srcRect/>
          <a:stretch>
            <a:fillRect/>
          </a:stretch>
        </p:blipFill>
        <p:spPr>
          <a:xfrm>
            <a:off x="533400" y="1447800"/>
            <a:ext cx="4038600" cy="2517483"/>
          </a:xfrm>
          <a:noFill/>
        </p:spPr>
      </p:pic>
      <p:pic>
        <p:nvPicPr>
          <p:cNvPr id="20482" name="Picture 2" descr="http://images.usatoday.com/weather/photos/capmap2.jpg"/>
          <p:cNvPicPr>
            <a:picLocks noChangeAspect="1" noChangeArrowheads="1"/>
          </p:cNvPicPr>
          <p:nvPr/>
        </p:nvPicPr>
        <p:blipFill>
          <a:blip r:embed="rId3" cstate="print"/>
          <a:srcRect/>
          <a:stretch>
            <a:fillRect/>
          </a:stretch>
        </p:blipFill>
        <p:spPr bwMode="auto">
          <a:xfrm>
            <a:off x="838200" y="4267200"/>
            <a:ext cx="3629025" cy="19621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hurricane?</a:t>
            </a:r>
            <a:endParaRPr lang="en-US" dirty="0"/>
          </a:p>
        </p:txBody>
      </p:sp>
      <p:sp>
        <p:nvSpPr>
          <p:cNvPr id="5" name="Content Placeholder 4"/>
          <p:cNvSpPr>
            <a:spLocks noGrp="1"/>
          </p:cNvSpPr>
          <p:nvPr>
            <p:ph idx="1"/>
          </p:nvPr>
        </p:nvSpPr>
        <p:spPr/>
        <p:txBody>
          <a:bodyPr/>
          <a:lstStyle/>
          <a:p>
            <a:r>
              <a:rPr lang="en-US" dirty="0" smtClean="0"/>
              <a:t>Large, rotating, low-pressure storms that originate over tropical oceans.</a:t>
            </a:r>
          </a:p>
          <a:p>
            <a:r>
              <a:rPr lang="en-US" dirty="0" smtClean="0"/>
              <a:t>Hurricanes are also called tropical cyclones or typhoons in other parts of the world.</a:t>
            </a:r>
          </a:p>
          <a:p>
            <a:pPr>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a hurricane need to form?</a:t>
            </a:r>
            <a:endParaRPr lang="en-US" dirty="0"/>
          </a:p>
        </p:txBody>
      </p:sp>
      <p:sp>
        <p:nvSpPr>
          <p:cNvPr id="3" name="Content Placeholder 2"/>
          <p:cNvSpPr>
            <a:spLocks noGrp="1"/>
          </p:cNvSpPr>
          <p:nvPr>
            <p:ph idx="1"/>
          </p:nvPr>
        </p:nvSpPr>
        <p:spPr/>
        <p:txBody>
          <a:bodyPr/>
          <a:lstStyle/>
          <a:p>
            <a:r>
              <a:rPr lang="en-US" dirty="0" smtClean="0"/>
              <a:t>Two factors are responsible for the formation of a tropical cyclone:</a:t>
            </a:r>
          </a:p>
          <a:p>
            <a:pPr lvl="1"/>
            <a:r>
              <a:rPr lang="en-US" dirty="0" smtClean="0">
                <a:solidFill>
                  <a:srgbClr val="FF3300"/>
                </a:solidFill>
              </a:rPr>
              <a:t>Warm water</a:t>
            </a:r>
          </a:p>
          <a:p>
            <a:pPr lvl="1"/>
            <a:r>
              <a:rPr lang="en-US" dirty="0" smtClean="0"/>
              <a:t>A weather disturbance that causes air to rise (ex: a thunderstorm)</a:t>
            </a:r>
          </a:p>
          <a:p>
            <a:r>
              <a:rPr lang="en-US" dirty="0" smtClean="0"/>
              <a:t>These factors are present in every tropical ocean except the South Atlantic and the Pacific Ocean west of South America</a:t>
            </a:r>
          </a:p>
          <a:p>
            <a:pPr>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Hurricane Distribution</a:t>
            </a:r>
            <a:endParaRPr lang="en-US" dirty="0"/>
          </a:p>
        </p:txBody>
      </p:sp>
      <p:pic>
        <p:nvPicPr>
          <p:cNvPr id="4" name="Content Placeholder 3" descr="mvmt2"/>
          <p:cNvPicPr>
            <a:picLocks noGrp="1" noChangeAspect="1" noChangeArrowheads="1"/>
          </p:cNvPicPr>
          <p:nvPr>
            <p:ph idx="1"/>
          </p:nvPr>
        </p:nvPicPr>
        <p:blipFill>
          <a:blip r:embed="rId2" cstate="print"/>
          <a:srcRect/>
          <a:stretch>
            <a:fillRect/>
          </a:stretch>
        </p:blipFill>
        <p:spPr bwMode="auto">
          <a:xfrm>
            <a:off x="1066800" y="1558613"/>
            <a:ext cx="7017169" cy="461358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Ingredients for a Thunderstorm</a:t>
            </a:r>
            <a:endParaRPr lang="en-US" dirty="0"/>
          </a:p>
        </p:txBody>
      </p:sp>
      <p:sp>
        <p:nvSpPr>
          <p:cNvPr id="3" name="Content Placeholder 2"/>
          <p:cNvSpPr>
            <a:spLocks noGrp="1"/>
          </p:cNvSpPr>
          <p:nvPr>
            <p:ph idx="1"/>
          </p:nvPr>
        </p:nvSpPr>
        <p:spPr/>
        <p:txBody>
          <a:bodyPr/>
          <a:lstStyle/>
          <a:p>
            <a:r>
              <a:rPr lang="en-US" dirty="0" smtClean="0"/>
              <a:t>Thunderstorms need two things in order to form:</a:t>
            </a:r>
          </a:p>
          <a:p>
            <a:pPr>
              <a:buNone/>
            </a:pPr>
            <a:r>
              <a:rPr lang="en-US" dirty="0" smtClean="0"/>
              <a:t>    1.  Warm air rising that is relatively unstable</a:t>
            </a:r>
          </a:p>
          <a:p>
            <a:pPr>
              <a:buNone/>
            </a:pPr>
            <a:r>
              <a:rPr lang="en-US" dirty="0" smtClean="0"/>
              <a:t>    2.   Moisture</a:t>
            </a:r>
            <a:endParaRPr lang="en-US" dirty="0"/>
          </a:p>
        </p:txBody>
      </p:sp>
      <p:pic>
        <p:nvPicPr>
          <p:cNvPr id="15362" name="Picture 2" descr="http://imageenvision.com/450/13088-witch-adding-ingredients-to-her-potion-in-a-cauldron-clipart-by-djart.jpg"/>
          <p:cNvPicPr>
            <a:picLocks noChangeAspect="1" noChangeArrowheads="1"/>
          </p:cNvPicPr>
          <p:nvPr/>
        </p:nvPicPr>
        <p:blipFill>
          <a:blip r:embed="rId2" cstate="print"/>
          <a:srcRect/>
          <a:stretch>
            <a:fillRect/>
          </a:stretch>
        </p:blipFill>
        <p:spPr bwMode="auto">
          <a:xfrm>
            <a:off x="4572000" y="3276600"/>
            <a:ext cx="3371850" cy="3371850"/>
          </a:xfrm>
          <a:prstGeom prst="rect">
            <a:avLst/>
          </a:prstGeom>
          <a:noFill/>
        </p:spPr>
      </p:pic>
      <p:sp>
        <p:nvSpPr>
          <p:cNvPr id="5" name="SMARTInkShape-1"/>
          <p:cNvSpPr/>
          <p:nvPr/>
        </p:nvSpPr>
        <p:spPr>
          <a:xfrm>
            <a:off x="1396594" y="2477591"/>
            <a:ext cx="2638388" cy="844249"/>
          </a:xfrm>
          <a:custGeom>
            <a:avLst/>
            <a:gdLst/>
            <a:ahLst/>
            <a:cxnLst/>
            <a:rect l="0" t="0" r="0" b="0"/>
            <a:pathLst>
              <a:path w="2638388" h="844249">
                <a:moveTo>
                  <a:pt x="2630695" y="585291"/>
                </a:moveTo>
                <a:lnTo>
                  <a:pt x="2638383" y="585291"/>
                </a:lnTo>
                <a:lnTo>
                  <a:pt x="2638387" y="558760"/>
                </a:lnTo>
                <a:lnTo>
                  <a:pt x="2627163" y="516705"/>
                </a:lnTo>
                <a:lnTo>
                  <a:pt x="2615702" y="472562"/>
                </a:lnTo>
                <a:lnTo>
                  <a:pt x="2605857" y="444403"/>
                </a:lnTo>
                <a:lnTo>
                  <a:pt x="2579566" y="400847"/>
                </a:lnTo>
                <a:lnTo>
                  <a:pt x="2556177" y="362657"/>
                </a:lnTo>
                <a:lnTo>
                  <a:pt x="2529801" y="326451"/>
                </a:lnTo>
                <a:lnTo>
                  <a:pt x="2496223" y="285895"/>
                </a:lnTo>
                <a:lnTo>
                  <a:pt x="2453798" y="246795"/>
                </a:lnTo>
                <a:lnTo>
                  <a:pt x="2418979" y="219421"/>
                </a:lnTo>
                <a:lnTo>
                  <a:pt x="2383527" y="192458"/>
                </a:lnTo>
                <a:lnTo>
                  <a:pt x="2346896" y="165618"/>
                </a:lnTo>
                <a:lnTo>
                  <a:pt x="2306055" y="138813"/>
                </a:lnTo>
                <a:lnTo>
                  <a:pt x="2266394" y="113012"/>
                </a:lnTo>
                <a:lnTo>
                  <a:pt x="2234627" y="98900"/>
                </a:lnTo>
                <a:lnTo>
                  <a:pt x="2203310" y="86013"/>
                </a:lnTo>
                <a:lnTo>
                  <a:pt x="2172855" y="73671"/>
                </a:lnTo>
                <a:lnTo>
                  <a:pt x="2142783" y="61571"/>
                </a:lnTo>
                <a:lnTo>
                  <a:pt x="2112882" y="52225"/>
                </a:lnTo>
                <a:lnTo>
                  <a:pt x="2082063" y="43771"/>
                </a:lnTo>
                <a:lnTo>
                  <a:pt x="2048522" y="33400"/>
                </a:lnTo>
                <a:lnTo>
                  <a:pt x="2016417" y="24821"/>
                </a:lnTo>
                <a:lnTo>
                  <a:pt x="1984620" y="18693"/>
                </a:lnTo>
                <a:lnTo>
                  <a:pt x="1950644" y="15970"/>
                </a:lnTo>
                <a:lnTo>
                  <a:pt x="1915700" y="12114"/>
                </a:lnTo>
                <a:lnTo>
                  <a:pt x="1880326" y="8085"/>
                </a:lnTo>
                <a:lnTo>
                  <a:pt x="1844760" y="6294"/>
                </a:lnTo>
                <a:lnTo>
                  <a:pt x="1809109" y="2852"/>
                </a:lnTo>
                <a:lnTo>
                  <a:pt x="1774413" y="0"/>
                </a:lnTo>
                <a:lnTo>
                  <a:pt x="1742455" y="2039"/>
                </a:lnTo>
                <a:lnTo>
                  <a:pt x="1709070" y="3607"/>
                </a:lnTo>
                <a:lnTo>
                  <a:pt x="1674388" y="4304"/>
                </a:lnTo>
                <a:lnTo>
                  <a:pt x="1639131" y="4614"/>
                </a:lnTo>
                <a:lnTo>
                  <a:pt x="1606262" y="7397"/>
                </a:lnTo>
                <a:lnTo>
                  <a:pt x="1574126" y="11942"/>
                </a:lnTo>
                <a:lnTo>
                  <a:pt x="1539999" y="17269"/>
                </a:lnTo>
                <a:lnTo>
                  <a:pt x="1504988" y="22944"/>
                </a:lnTo>
                <a:lnTo>
                  <a:pt x="1469583" y="28773"/>
                </a:lnTo>
                <a:lnTo>
                  <a:pt x="1434005" y="34671"/>
                </a:lnTo>
                <a:lnTo>
                  <a:pt x="1398348" y="40600"/>
                </a:lnTo>
                <a:lnTo>
                  <a:pt x="1362657" y="46542"/>
                </a:lnTo>
                <a:lnTo>
                  <a:pt x="1326950" y="52491"/>
                </a:lnTo>
                <a:lnTo>
                  <a:pt x="1293883" y="58441"/>
                </a:lnTo>
                <a:lnTo>
                  <a:pt x="1262650" y="64394"/>
                </a:lnTo>
                <a:lnTo>
                  <a:pt x="1232232" y="70346"/>
                </a:lnTo>
                <a:lnTo>
                  <a:pt x="1199531" y="78945"/>
                </a:lnTo>
                <a:lnTo>
                  <a:pt x="1166145" y="88389"/>
                </a:lnTo>
                <a:lnTo>
                  <a:pt x="1134771" y="95894"/>
                </a:lnTo>
                <a:lnTo>
                  <a:pt x="1104290" y="102536"/>
                </a:lnTo>
                <a:lnTo>
                  <a:pt x="1073214" y="109788"/>
                </a:lnTo>
                <a:lnTo>
                  <a:pt x="1039559" y="119626"/>
                </a:lnTo>
                <a:lnTo>
                  <a:pt x="1007404" y="127967"/>
                </a:lnTo>
                <a:lnTo>
                  <a:pt x="976576" y="135974"/>
                </a:lnTo>
                <a:lnTo>
                  <a:pt x="946338" y="146147"/>
                </a:lnTo>
                <a:lnTo>
                  <a:pt x="916362" y="154637"/>
                </a:lnTo>
                <a:lnTo>
                  <a:pt x="885511" y="162710"/>
                </a:lnTo>
                <a:lnTo>
                  <a:pt x="851956" y="172912"/>
                </a:lnTo>
                <a:lnTo>
                  <a:pt x="819845" y="181415"/>
                </a:lnTo>
                <a:lnTo>
                  <a:pt x="789036" y="189494"/>
                </a:lnTo>
                <a:lnTo>
                  <a:pt x="744793" y="204206"/>
                </a:lnTo>
                <a:lnTo>
                  <a:pt x="705116" y="216283"/>
                </a:lnTo>
                <a:lnTo>
                  <a:pt x="662381" y="230995"/>
                </a:lnTo>
                <a:lnTo>
                  <a:pt x="619292" y="243072"/>
                </a:lnTo>
                <a:lnTo>
                  <a:pt x="579956" y="257784"/>
                </a:lnTo>
                <a:lnTo>
                  <a:pt x="538315" y="269861"/>
                </a:lnTo>
                <a:lnTo>
                  <a:pt x="500400" y="284573"/>
                </a:lnTo>
                <a:lnTo>
                  <a:pt x="463039" y="296650"/>
                </a:lnTo>
                <a:lnTo>
                  <a:pt x="421982" y="312355"/>
                </a:lnTo>
                <a:lnTo>
                  <a:pt x="383249" y="328583"/>
                </a:lnTo>
                <a:lnTo>
                  <a:pt x="341787" y="341109"/>
                </a:lnTo>
                <a:lnTo>
                  <a:pt x="304917" y="355955"/>
                </a:lnTo>
                <a:lnTo>
                  <a:pt x="262644" y="373009"/>
                </a:lnTo>
                <a:lnTo>
                  <a:pt x="228110" y="389440"/>
                </a:lnTo>
                <a:lnTo>
                  <a:pt x="185625" y="408029"/>
                </a:lnTo>
                <a:lnTo>
                  <a:pt x="142177" y="434054"/>
                </a:lnTo>
                <a:lnTo>
                  <a:pt x="103787" y="462335"/>
                </a:lnTo>
                <a:lnTo>
                  <a:pt x="66528" y="485339"/>
                </a:lnTo>
                <a:lnTo>
                  <a:pt x="39019" y="509140"/>
                </a:lnTo>
                <a:lnTo>
                  <a:pt x="8463" y="545387"/>
                </a:lnTo>
                <a:lnTo>
                  <a:pt x="1782" y="563257"/>
                </a:lnTo>
                <a:lnTo>
                  <a:pt x="0" y="573578"/>
                </a:lnTo>
                <a:lnTo>
                  <a:pt x="3312" y="595630"/>
                </a:lnTo>
                <a:lnTo>
                  <a:pt x="21607" y="637384"/>
                </a:lnTo>
                <a:lnTo>
                  <a:pt x="38511" y="660478"/>
                </a:lnTo>
                <a:lnTo>
                  <a:pt x="81403" y="691204"/>
                </a:lnTo>
                <a:lnTo>
                  <a:pt x="120597" y="708885"/>
                </a:lnTo>
                <a:lnTo>
                  <a:pt x="157002" y="726673"/>
                </a:lnTo>
                <a:lnTo>
                  <a:pt x="200978" y="742166"/>
                </a:lnTo>
                <a:lnTo>
                  <a:pt x="242029" y="751717"/>
                </a:lnTo>
                <a:lnTo>
                  <a:pt x="285612" y="760831"/>
                </a:lnTo>
                <a:lnTo>
                  <a:pt x="329945" y="769815"/>
                </a:lnTo>
                <a:lnTo>
                  <a:pt x="359636" y="775781"/>
                </a:lnTo>
                <a:lnTo>
                  <a:pt x="392015" y="781740"/>
                </a:lnTo>
                <a:lnTo>
                  <a:pt x="426249" y="786703"/>
                </a:lnTo>
                <a:lnTo>
                  <a:pt x="461308" y="788910"/>
                </a:lnTo>
                <a:lnTo>
                  <a:pt x="496734" y="792536"/>
                </a:lnTo>
                <a:lnTo>
                  <a:pt x="533314" y="797454"/>
                </a:lnTo>
                <a:lnTo>
                  <a:pt x="572723" y="802948"/>
                </a:lnTo>
                <a:lnTo>
                  <a:pt x="613390" y="806051"/>
                </a:lnTo>
                <a:lnTo>
                  <a:pt x="653623" y="808423"/>
                </a:lnTo>
                <a:lnTo>
                  <a:pt x="691347" y="812784"/>
                </a:lnTo>
                <a:lnTo>
                  <a:pt x="730604" y="815383"/>
                </a:lnTo>
                <a:lnTo>
                  <a:pt x="772194" y="817531"/>
                </a:lnTo>
                <a:lnTo>
                  <a:pt x="794398" y="819493"/>
                </a:lnTo>
                <a:lnTo>
                  <a:pt x="817137" y="821793"/>
                </a:lnTo>
                <a:lnTo>
                  <a:pt x="860924" y="824348"/>
                </a:lnTo>
                <a:lnTo>
                  <a:pt x="903536" y="826476"/>
                </a:lnTo>
                <a:lnTo>
                  <a:pt x="945626" y="830729"/>
                </a:lnTo>
                <a:lnTo>
                  <a:pt x="987484" y="833282"/>
                </a:lnTo>
                <a:lnTo>
                  <a:pt x="1029238" y="834415"/>
                </a:lnTo>
                <a:lnTo>
                  <a:pt x="1070946" y="834919"/>
                </a:lnTo>
                <a:lnTo>
                  <a:pt x="1115281" y="835143"/>
                </a:lnTo>
                <a:lnTo>
                  <a:pt x="1138215" y="835203"/>
                </a:lnTo>
                <a:lnTo>
                  <a:pt x="1182220" y="835270"/>
                </a:lnTo>
                <a:lnTo>
                  <a:pt x="1225920" y="835299"/>
                </a:lnTo>
                <a:lnTo>
                  <a:pt x="1248686" y="835307"/>
                </a:lnTo>
                <a:lnTo>
                  <a:pt x="1271801" y="835312"/>
                </a:lnTo>
                <a:lnTo>
                  <a:pt x="1295148" y="835316"/>
                </a:lnTo>
                <a:lnTo>
                  <a:pt x="1318651" y="835318"/>
                </a:lnTo>
                <a:lnTo>
                  <a:pt x="1342256" y="835319"/>
                </a:lnTo>
                <a:lnTo>
                  <a:pt x="1364939" y="836312"/>
                </a:lnTo>
                <a:lnTo>
                  <a:pt x="1408663" y="840062"/>
                </a:lnTo>
                <a:lnTo>
                  <a:pt x="1431038" y="841459"/>
                </a:lnTo>
                <a:lnTo>
                  <a:pt x="1453892" y="842390"/>
                </a:lnTo>
                <a:lnTo>
                  <a:pt x="1477066" y="843011"/>
                </a:lnTo>
                <a:lnTo>
                  <a:pt x="1521335" y="843700"/>
                </a:lnTo>
                <a:lnTo>
                  <a:pt x="1565154" y="844007"/>
                </a:lnTo>
                <a:lnTo>
                  <a:pt x="1587951" y="844089"/>
                </a:lnTo>
                <a:lnTo>
                  <a:pt x="1611087" y="844143"/>
                </a:lnTo>
                <a:lnTo>
                  <a:pt x="1655315" y="844204"/>
                </a:lnTo>
                <a:lnTo>
                  <a:pt x="1699114" y="844231"/>
                </a:lnTo>
                <a:lnTo>
                  <a:pt x="1721906" y="844238"/>
                </a:lnTo>
                <a:lnTo>
                  <a:pt x="1745039" y="844243"/>
                </a:lnTo>
                <a:lnTo>
                  <a:pt x="1789263" y="844248"/>
                </a:lnTo>
                <a:lnTo>
                  <a:pt x="1832069" y="843258"/>
                </a:lnTo>
                <a:lnTo>
                  <a:pt x="1874245" y="839511"/>
                </a:lnTo>
                <a:lnTo>
                  <a:pt x="1916140" y="837184"/>
                </a:lnTo>
                <a:lnTo>
                  <a:pt x="1956920" y="836150"/>
                </a:lnTo>
                <a:lnTo>
                  <a:pt x="1994888" y="835690"/>
                </a:lnTo>
                <a:lnTo>
                  <a:pt x="2034252" y="835486"/>
                </a:lnTo>
                <a:lnTo>
                  <a:pt x="2074898" y="834403"/>
                </a:lnTo>
                <a:lnTo>
                  <a:pt x="2116114" y="830614"/>
                </a:lnTo>
                <a:lnTo>
                  <a:pt x="2154937" y="828269"/>
                </a:lnTo>
                <a:lnTo>
                  <a:pt x="2193028" y="827227"/>
                </a:lnTo>
                <a:lnTo>
                  <a:pt x="2233108" y="826763"/>
                </a:lnTo>
                <a:lnTo>
                  <a:pt x="2271427" y="826558"/>
                </a:lnTo>
                <a:lnTo>
                  <a:pt x="2307309" y="825474"/>
                </a:lnTo>
                <a:lnTo>
                  <a:pt x="2339793" y="821685"/>
                </a:lnTo>
                <a:lnTo>
                  <a:pt x="2373413" y="819339"/>
                </a:lnTo>
                <a:lnTo>
                  <a:pt x="2406214" y="816313"/>
                </a:lnTo>
                <a:lnTo>
                  <a:pt x="2446993" y="804445"/>
                </a:lnTo>
                <a:lnTo>
                  <a:pt x="2483219" y="793211"/>
                </a:lnTo>
                <a:lnTo>
                  <a:pt x="2522630" y="774786"/>
                </a:lnTo>
                <a:lnTo>
                  <a:pt x="2559078" y="756557"/>
                </a:lnTo>
                <a:lnTo>
                  <a:pt x="2586819" y="733848"/>
                </a:lnTo>
                <a:lnTo>
                  <a:pt x="2599394" y="715187"/>
                </a:lnTo>
                <a:lnTo>
                  <a:pt x="2606200" y="699578"/>
                </a:lnTo>
                <a:lnTo>
                  <a:pt x="2606129" y="655093"/>
                </a:lnTo>
                <a:lnTo>
                  <a:pt x="2599824" y="612147"/>
                </a:lnTo>
                <a:lnTo>
                  <a:pt x="2582191" y="569546"/>
                </a:lnTo>
                <a:lnTo>
                  <a:pt x="2558115" y="530245"/>
                </a:lnTo>
                <a:lnTo>
                  <a:pt x="2527389" y="493465"/>
                </a:lnTo>
                <a:lnTo>
                  <a:pt x="2488409" y="462172"/>
                </a:lnTo>
                <a:lnTo>
                  <a:pt x="2445440" y="429308"/>
                </a:lnTo>
                <a:lnTo>
                  <a:pt x="2401290" y="399176"/>
                </a:lnTo>
                <a:lnTo>
                  <a:pt x="2368995" y="380534"/>
                </a:lnTo>
                <a:lnTo>
                  <a:pt x="2325281" y="358596"/>
                </a:lnTo>
                <a:lnTo>
                  <a:pt x="2283844" y="342295"/>
                </a:lnTo>
                <a:lnTo>
                  <a:pt x="2264577" y="335260"/>
                </a:lnTo>
              </a:path>
            </a:pathLst>
          </a:custGeom>
          <a:ln w="19050">
            <a:solidFill>
              <a:srgbClr val="FF0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2"/>
          <p:cNvSpPr/>
          <p:nvPr/>
        </p:nvSpPr>
        <p:spPr>
          <a:xfrm>
            <a:off x="6696686" y="2272561"/>
            <a:ext cx="1703668" cy="1065210"/>
          </a:xfrm>
          <a:custGeom>
            <a:avLst/>
            <a:gdLst/>
            <a:ahLst/>
            <a:cxnLst/>
            <a:rect l="0" t="0" r="0" b="0"/>
            <a:pathLst>
              <a:path w="1703668" h="1065210">
                <a:moveTo>
                  <a:pt x="1688290" y="540290"/>
                </a:moveTo>
                <a:lnTo>
                  <a:pt x="1703667" y="540290"/>
                </a:lnTo>
                <a:lnTo>
                  <a:pt x="1700674" y="526069"/>
                </a:lnTo>
                <a:lnTo>
                  <a:pt x="1671179" y="486015"/>
                </a:lnTo>
                <a:lnTo>
                  <a:pt x="1650147" y="462362"/>
                </a:lnTo>
                <a:lnTo>
                  <a:pt x="1611633" y="431852"/>
                </a:lnTo>
                <a:lnTo>
                  <a:pt x="1577493" y="405965"/>
                </a:lnTo>
                <a:lnTo>
                  <a:pt x="1537501" y="379443"/>
                </a:lnTo>
                <a:lnTo>
                  <a:pt x="1506179" y="359001"/>
                </a:lnTo>
                <a:lnTo>
                  <a:pt x="1472414" y="337678"/>
                </a:lnTo>
                <a:lnTo>
                  <a:pt x="1437564" y="318279"/>
                </a:lnTo>
                <a:lnTo>
                  <a:pt x="1396940" y="299736"/>
                </a:lnTo>
                <a:lnTo>
                  <a:pt x="1353418" y="282565"/>
                </a:lnTo>
                <a:lnTo>
                  <a:pt x="1310924" y="268318"/>
                </a:lnTo>
                <a:lnTo>
                  <a:pt x="1287885" y="260749"/>
                </a:lnTo>
                <a:lnTo>
                  <a:pt x="1263596" y="252726"/>
                </a:lnTo>
                <a:lnTo>
                  <a:pt x="1238473" y="244401"/>
                </a:lnTo>
                <a:lnTo>
                  <a:pt x="1212795" y="237859"/>
                </a:lnTo>
                <a:lnTo>
                  <a:pt x="1186746" y="232505"/>
                </a:lnTo>
                <a:lnTo>
                  <a:pt x="1160451" y="227944"/>
                </a:lnTo>
                <a:lnTo>
                  <a:pt x="1132999" y="222919"/>
                </a:lnTo>
                <a:lnTo>
                  <a:pt x="1104775" y="217584"/>
                </a:lnTo>
                <a:lnTo>
                  <a:pt x="1076038" y="212043"/>
                </a:lnTo>
                <a:lnTo>
                  <a:pt x="1046959" y="208349"/>
                </a:lnTo>
                <a:lnTo>
                  <a:pt x="1017650" y="205887"/>
                </a:lnTo>
                <a:lnTo>
                  <a:pt x="988189" y="204245"/>
                </a:lnTo>
                <a:lnTo>
                  <a:pt x="957634" y="203151"/>
                </a:lnTo>
                <a:lnTo>
                  <a:pt x="926350" y="202421"/>
                </a:lnTo>
                <a:lnTo>
                  <a:pt x="894580" y="201935"/>
                </a:lnTo>
                <a:lnTo>
                  <a:pt x="863478" y="203595"/>
                </a:lnTo>
                <a:lnTo>
                  <a:pt x="832822" y="206686"/>
                </a:lnTo>
                <a:lnTo>
                  <a:pt x="802462" y="210731"/>
                </a:lnTo>
                <a:lnTo>
                  <a:pt x="771309" y="215412"/>
                </a:lnTo>
                <a:lnTo>
                  <a:pt x="739625" y="220517"/>
                </a:lnTo>
                <a:lnTo>
                  <a:pt x="707589" y="225905"/>
                </a:lnTo>
                <a:lnTo>
                  <a:pt x="676309" y="232473"/>
                </a:lnTo>
                <a:lnTo>
                  <a:pt x="645535" y="239829"/>
                </a:lnTo>
                <a:lnTo>
                  <a:pt x="615097" y="247709"/>
                </a:lnTo>
                <a:lnTo>
                  <a:pt x="584882" y="255939"/>
                </a:lnTo>
                <a:lnTo>
                  <a:pt x="554817" y="264403"/>
                </a:lnTo>
                <a:lnTo>
                  <a:pt x="524853" y="273021"/>
                </a:lnTo>
                <a:lnTo>
                  <a:pt x="494954" y="283728"/>
                </a:lnTo>
                <a:lnTo>
                  <a:pt x="465100" y="295827"/>
                </a:lnTo>
                <a:lnTo>
                  <a:pt x="435275" y="308854"/>
                </a:lnTo>
                <a:lnTo>
                  <a:pt x="406463" y="322499"/>
                </a:lnTo>
                <a:lnTo>
                  <a:pt x="378325" y="336557"/>
                </a:lnTo>
                <a:lnTo>
                  <a:pt x="350635" y="350890"/>
                </a:lnTo>
                <a:lnTo>
                  <a:pt x="324240" y="365406"/>
                </a:lnTo>
                <a:lnTo>
                  <a:pt x="298704" y="380045"/>
                </a:lnTo>
                <a:lnTo>
                  <a:pt x="273743" y="394764"/>
                </a:lnTo>
                <a:lnTo>
                  <a:pt x="250158" y="410531"/>
                </a:lnTo>
                <a:lnTo>
                  <a:pt x="227489" y="426995"/>
                </a:lnTo>
                <a:lnTo>
                  <a:pt x="183779" y="461163"/>
                </a:lnTo>
                <a:lnTo>
                  <a:pt x="141202" y="496193"/>
                </a:lnTo>
                <a:lnTo>
                  <a:pt x="104419" y="531605"/>
                </a:lnTo>
                <a:lnTo>
                  <a:pt x="73520" y="566196"/>
                </a:lnTo>
                <a:lnTo>
                  <a:pt x="49864" y="598106"/>
                </a:lnTo>
                <a:lnTo>
                  <a:pt x="32075" y="631470"/>
                </a:lnTo>
                <a:lnTo>
                  <a:pt x="17553" y="665150"/>
                </a:lnTo>
                <a:lnTo>
                  <a:pt x="4485" y="696656"/>
                </a:lnTo>
                <a:lnTo>
                  <a:pt x="0" y="729841"/>
                </a:lnTo>
                <a:lnTo>
                  <a:pt x="2306" y="762449"/>
                </a:lnTo>
                <a:lnTo>
                  <a:pt x="15753" y="804112"/>
                </a:lnTo>
                <a:lnTo>
                  <a:pt x="39140" y="846442"/>
                </a:lnTo>
                <a:lnTo>
                  <a:pt x="72748" y="884561"/>
                </a:lnTo>
                <a:lnTo>
                  <a:pt x="103100" y="908935"/>
                </a:lnTo>
                <a:lnTo>
                  <a:pt x="139079" y="930351"/>
                </a:lnTo>
                <a:lnTo>
                  <a:pt x="179213" y="949791"/>
                </a:lnTo>
                <a:lnTo>
                  <a:pt x="223508" y="968353"/>
                </a:lnTo>
                <a:lnTo>
                  <a:pt x="247425" y="977470"/>
                </a:lnTo>
                <a:lnTo>
                  <a:pt x="272300" y="986525"/>
                </a:lnTo>
                <a:lnTo>
                  <a:pt x="297812" y="995537"/>
                </a:lnTo>
                <a:lnTo>
                  <a:pt x="324742" y="1003531"/>
                </a:lnTo>
                <a:lnTo>
                  <a:pt x="352617" y="1010844"/>
                </a:lnTo>
                <a:lnTo>
                  <a:pt x="381123" y="1017704"/>
                </a:lnTo>
                <a:lnTo>
                  <a:pt x="410049" y="1024261"/>
                </a:lnTo>
                <a:lnTo>
                  <a:pt x="439254" y="1030617"/>
                </a:lnTo>
                <a:lnTo>
                  <a:pt x="468646" y="1036839"/>
                </a:lnTo>
                <a:lnTo>
                  <a:pt x="498163" y="1041979"/>
                </a:lnTo>
                <a:lnTo>
                  <a:pt x="527762" y="1046398"/>
                </a:lnTo>
                <a:lnTo>
                  <a:pt x="557418" y="1050336"/>
                </a:lnTo>
                <a:lnTo>
                  <a:pt x="588101" y="1053953"/>
                </a:lnTo>
                <a:lnTo>
                  <a:pt x="619472" y="1057357"/>
                </a:lnTo>
                <a:lnTo>
                  <a:pt x="651299" y="1060619"/>
                </a:lnTo>
                <a:lnTo>
                  <a:pt x="682439" y="1062793"/>
                </a:lnTo>
                <a:lnTo>
                  <a:pt x="713122" y="1064243"/>
                </a:lnTo>
                <a:lnTo>
                  <a:pt x="743498" y="1065209"/>
                </a:lnTo>
                <a:lnTo>
                  <a:pt x="773671" y="1064861"/>
                </a:lnTo>
                <a:lnTo>
                  <a:pt x="803708" y="1063636"/>
                </a:lnTo>
                <a:lnTo>
                  <a:pt x="833655" y="1061829"/>
                </a:lnTo>
                <a:lnTo>
                  <a:pt x="863541" y="1059631"/>
                </a:lnTo>
                <a:lnTo>
                  <a:pt x="893387" y="1057174"/>
                </a:lnTo>
                <a:lnTo>
                  <a:pt x="923207" y="1054543"/>
                </a:lnTo>
                <a:lnTo>
                  <a:pt x="953008" y="1051797"/>
                </a:lnTo>
                <a:lnTo>
                  <a:pt x="982797" y="1048975"/>
                </a:lnTo>
                <a:lnTo>
                  <a:pt x="1012579" y="1046100"/>
                </a:lnTo>
                <a:lnTo>
                  <a:pt x="1041363" y="1041208"/>
                </a:lnTo>
                <a:lnTo>
                  <a:pt x="1069482" y="1034970"/>
                </a:lnTo>
                <a:lnTo>
                  <a:pt x="1097157" y="1027834"/>
                </a:lnTo>
                <a:lnTo>
                  <a:pt x="1124538" y="1021093"/>
                </a:lnTo>
                <a:lnTo>
                  <a:pt x="1151720" y="1014614"/>
                </a:lnTo>
                <a:lnTo>
                  <a:pt x="1178772" y="1008311"/>
                </a:lnTo>
                <a:lnTo>
                  <a:pt x="1204744" y="1000140"/>
                </a:lnTo>
                <a:lnTo>
                  <a:pt x="1229997" y="990724"/>
                </a:lnTo>
                <a:lnTo>
                  <a:pt x="1254769" y="980478"/>
                </a:lnTo>
                <a:lnTo>
                  <a:pt x="1279221" y="968686"/>
                </a:lnTo>
                <a:lnTo>
                  <a:pt x="1303460" y="955864"/>
                </a:lnTo>
                <a:lnTo>
                  <a:pt x="1327557" y="942355"/>
                </a:lnTo>
                <a:lnTo>
                  <a:pt x="1351559" y="929380"/>
                </a:lnTo>
                <a:lnTo>
                  <a:pt x="1375498" y="916762"/>
                </a:lnTo>
                <a:lnTo>
                  <a:pt x="1399395" y="904380"/>
                </a:lnTo>
                <a:lnTo>
                  <a:pt x="1422271" y="891166"/>
                </a:lnTo>
                <a:lnTo>
                  <a:pt x="1466211" y="863253"/>
                </a:lnTo>
                <a:lnTo>
                  <a:pt x="1506244" y="831665"/>
                </a:lnTo>
                <a:lnTo>
                  <a:pt x="1542888" y="797782"/>
                </a:lnTo>
                <a:lnTo>
                  <a:pt x="1575712" y="762879"/>
                </a:lnTo>
                <a:lnTo>
                  <a:pt x="1606836" y="724878"/>
                </a:lnTo>
                <a:lnTo>
                  <a:pt x="1635221" y="684837"/>
                </a:lnTo>
                <a:lnTo>
                  <a:pt x="1657759" y="643890"/>
                </a:lnTo>
                <a:lnTo>
                  <a:pt x="1675051" y="602540"/>
                </a:lnTo>
                <a:lnTo>
                  <a:pt x="1687368" y="560019"/>
                </a:lnTo>
                <a:lnTo>
                  <a:pt x="1690651" y="537568"/>
                </a:lnTo>
                <a:lnTo>
                  <a:pt x="1692841" y="514663"/>
                </a:lnTo>
                <a:lnTo>
                  <a:pt x="1692628" y="470692"/>
                </a:lnTo>
                <a:lnTo>
                  <a:pt x="1688233" y="427006"/>
                </a:lnTo>
                <a:lnTo>
                  <a:pt x="1684283" y="404244"/>
                </a:lnTo>
                <a:lnTo>
                  <a:pt x="1679666" y="381132"/>
                </a:lnTo>
                <a:lnTo>
                  <a:pt x="1671627" y="357786"/>
                </a:lnTo>
                <a:lnTo>
                  <a:pt x="1661306" y="334285"/>
                </a:lnTo>
                <a:lnTo>
                  <a:pt x="1649465" y="310680"/>
                </a:lnTo>
                <a:lnTo>
                  <a:pt x="1635617" y="287998"/>
                </a:lnTo>
                <a:lnTo>
                  <a:pt x="1604357" y="244275"/>
                </a:lnTo>
                <a:lnTo>
                  <a:pt x="1565328" y="201691"/>
                </a:lnTo>
                <a:lnTo>
                  <a:pt x="1543807" y="180612"/>
                </a:lnTo>
                <a:lnTo>
                  <a:pt x="1518546" y="160606"/>
                </a:lnTo>
                <a:lnTo>
                  <a:pt x="1490792" y="141316"/>
                </a:lnTo>
                <a:lnTo>
                  <a:pt x="1461374" y="122503"/>
                </a:lnTo>
                <a:lnTo>
                  <a:pt x="1429856" y="105000"/>
                </a:lnTo>
                <a:lnTo>
                  <a:pt x="1396939" y="88370"/>
                </a:lnTo>
                <a:lnTo>
                  <a:pt x="1363087" y="72323"/>
                </a:lnTo>
                <a:lnTo>
                  <a:pt x="1325636" y="58648"/>
                </a:lnTo>
                <a:lnTo>
                  <a:pt x="1285787" y="46555"/>
                </a:lnTo>
                <a:lnTo>
                  <a:pt x="1244337" y="35516"/>
                </a:lnTo>
                <a:lnTo>
                  <a:pt x="1200829" y="26172"/>
                </a:lnTo>
                <a:lnTo>
                  <a:pt x="1155949" y="17959"/>
                </a:lnTo>
                <a:lnTo>
                  <a:pt x="1110154" y="10499"/>
                </a:lnTo>
                <a:lnTo>
                  <a:pt x="1063748" y="5526"/>
                </a:lnTo>
                <a:lnTo>
                  <a:pt x="1016937" y="2210"/>
                </a:lnTo>
                <a:lnTo>
                  <a:pt x="969854" y="0"/>
                </a:lnTo>
                <a:lnTo>
                  <a:pt x="920606" y="1503"/>
                </a:lnTo>
                <a:lnTo>
                  <a:pt x="869915" y="5481"/>
                </a:lnTo>
                <a:lnTo>
                  <a:pt x="818261" y="11110"/>
                </a:lnTo>
                <a:lnTo>
                  <a:pt x="766959" y="18832"/>
                </a:lnTo>
                <a:lnTo>
                  <a:pt x="715889" y="27948"/>
                </a:lnTo>
                <a:lnTo>
                  <a:pt x="664976" y="37994"/>
                </a:lnTo>
                <a:lnTo>
                  <a:pt x="610198" y="52630"/>
                </a:lnTo>
                <a:lnTo>
                  <a:pt x="375626" y="129524"/>
                </a:lnTo>
              </a:path>
            </a:pathLst>
          </a:custGeom>
          <a:ln w="19050">
            <a:solidFill>
              <a:srgbClr val="FF0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3"/>
          <p:cNvSpPr/>
          <p:nvPr/>
        </p:nvSpPr>
        <p:spPr>
          <a:xfrm>
            <a:off x="1214846" y="3163557"/>
            <a:ext cx="2080209" cy="1118859"/>
          </a:xfrm>
          <a:custGeom>
            <a:avLst/>
            <a:gdLst/>
            <a:ahLst/>
            <a:cxnLst/>
            <a:rect l="0" t="0" r="0" b="0"/>
            <a:pathLst>
              <a:path w="2080209" h="1118859">
                <a:moveTo>
                  <a:pt x="2080208" y="399388"/>
                </a:moveTo>
                <a:lnTo>
                  <a:pt x="2075468" y="399388"/>
                </a:lnTo>
                <a:lnTo>
                  <a:pt x="2039077" y="359831"/>
                </a:lnTo>
                <a:lnTo>
                  <a:pt x="1995538" y="327192"/>
                </a:lnTo>
                <a:lnTo>
                  <a:pt x="1951272" y="300937"/>
                </a:lnTo>
                <a:lnTo>
                  <a:pt x="1913763" y="282210"/>
                </a:lnTo>
                <a:lnTo>
                  <a:pt x="1889869" y="271660"/>
                </a:lnTo>
                <a:lnTo>
                  <a:pt x="1864019" y="260658"/>
                </a:lnTo>
                <a:lnTo>
                  <a:pt x="1837855" y="250347"/>
                </a:lnTo>
                <a:lnTo>
                  <a:pt x="1811483" y="240496"/>
                </a:lnTo>
                <a:lnTo>
                  <a:pt x="1784972" y="230952"/>
                </a:lnTo>
                <a:lnTo>
                  <a:pt x="1757376" y="221613"/>
                </a:lnTo>
                <a:lnTo>
                  <a:pt x="1729058" y="212410"/>
                </a:lnTo>
                <a:lnTo>
                  <a:pt x="1700256" y="203299"/>
                </a:lnTo>
                <a:lnTo>
                  <a:pt x="1670141" y="193255"/>
                </a:lnTo>
                <a:lnTo>
                  <a:pt x="1639151" y="182591"/>
                </a:lnTo>
                <a:lnTo>
                  <a:pt x="1607576" y="171513"/>
                </a:lnTo>
                <a:lnTo>
                  <a:pt x="1574620" y="161151"/>
                </a:lnTo>
                <a:lnTo>
                  <a:pt x="1540743" y="151267"/>
                </a:lnTo>
                <a:lnTo>
                  <a:pt x="1506253" y="141700"/>
                </a:lnTo>
                <a:lnTo>
                  <a:pt x="1470360" y="133338"/>
                </a:lnTo>
                <a:lnTo>
                  <a:pt x="1433533" y="125779"/>
                </a:lnTo>
                <a:lnTo>
                  <a:pt x="1396084" y="118755"/>
                </a:lnTo>
                <a:lnTo>
                  <a:pt x="1357227" y="112089"/>
                </a:lnTo>
                <a:lnTo>
                  <a:pt x="1317431" y="105660"/>
                </a:lnTo>
                <a:lnTo>
                  <a:pt x="1277011" y="99389"/>
                </a:lnTo>
                <a:lnTo>
                  <a:pt x="1236173" y="94217"/>
                </a:lnTo>
                <a:lnTo>
                  <a:pt x="1195057" y="89776"/>
                </a:lnTo>
                <a:lnTo>
                  <a:pt x="1153756" y="85824"/>
                </a:lnTo>
                <a:lnTo>
                  <a:pt x="1111339" y="83189"/>
                </a:lnTo>
                <a:lnTo>
                  <a:pt x="1068178" y="81432"/>
                </a:lnTo>
                <a:lnTo>
                  <a:pt x="1024521" y="80261"/>
                </a:lnTo>
                <a:lnTo>
                  <a:pt x="980534" y="79481"/>
                </a:lnTo>
                <a:lnTo>
                  <a:pt x="936327" y="78960"/>
                </a:lnTo>
                <a:lnTo>
                  <a:pt x="891972" y="78613"/>
                </a:lnTo>
                <a:lnTo>
                  <a:pt x="848512" y="80366"/>
                </a:lnTo>
                <a:lnTo>
                  <a:pt x="805648" y="83519"/>
                </a:lnTo>
                <a:lnTo>
                  <a:pt x="763181" y="87606"/>
                </a:lnTo>
                <a:lnTo>
                  <a:pt x="720979" y="93306"/>
                </a:lnTo>
                <a:lnTo>
                  <a:pt x="678954" y="100084"/>
                </a:lnTo>
                <a:lnTo>
                  <a:pt x="637046" y="107578"/>
                </a:lnTo>
                <a:lnTo>
                  <a:pt x="596210" y="116543"/>
                </a:lnTo>
                <a:lnTo>
                  <a:pt x="556087" y="126489"/>
                </a:lnTo>
                <a:lnTo>
                  <a:pt x="516440" y="137088"/>
                </a:lnTo>
                <a:lnTo>
                  <a:pt x="478102" y="147131"/>
                </a:lnTo>
                <a:lnTo>
                  <a:pt x="440638" y="156802"/>
                </a:lnTo>
                <a:lnTo>
                  <a:pt x="403755" y="166227"/>
                </a:lnTo>
                <a:lnTo>
                  <a:pt x="368252" y="177470"/>
                </a:lnTo>
                <a:lnTo>
                  <a:pt x="333670" y="189927"/>
                </a:lnTo>
                <a:lnTo>
                  <a:pt x="299701" y="203193"/>
                </a:lnTo>
                <a:lnTo>
                  <a:pt x="268125" y="217990"/>
                </a:lnTo>
                <a:lnTo>
                  <a:pt x="238145" y="233807"/>
                </a:lnTo>
                <a:lnTo>
                  <a:pt x="209229" y="250305"/>
                </a:lnTo>
                <a:lnTo>
                  <a:pt x="183006" y="266265"/>
                </a:lnTo>
                <a:lnTo>
                  <a:pt x="158578" y="281866"/>
                </a:lnTo>
                <a:lnTo>
                  <a:pt x="135348" y="297227"/>
                </a:lnTo>
                <a:lnTo>
                  <a:pt x="93662" y="330170"/>
                </a:lnTo>
                <a:lnTo>
                  <a:pt x="58267" y="364656"/>
                </a:lnTo>
                <a:lnTo>
                  <a:pt x="32615" y="399827"/>
                </a:lnTo>
                <a:lnTo>
                  <a:pt x="13938" y="435302"/>
                </a:lnTo>
                <a:lnTo>
                  <a:pt x="1999" y="470912"/>
                </a:lnTo>
                <a:lnTo>
                  <a:pt x="0" y="506583"/>
                </a:lnTo>
                <a:lnTo>
                  <a:pt x="5064" y="542280"/>
                </a:lnTo>
                <a:lnTo>
                  <a:pt x="15914" y="577989"/>
                </a:lnTo>
                <a:lnTo>
                  <a:pt x="33965" y="613704"/>
                </a:lnTo>
                <a:lnTo>
                  <a:pt x="63155" y="649421"/>
                </a:lnTo>
                <a:lnTo>
                  <a:pt x="99279" y="684146"/>
                </a:lnTo>
                <a:lnTo>
                  <a:pt x="138485" y="716117"/>
                </a:lnTo>
                <a:lnTo>
                  <a:pt x="161640" y="732579"/>
                </a:lnTo>
                <a:lnTo>
                  <a:pt x="186999" y="749508"/>
                </a:lnTo>
                <a:lnTo>
                  <a:pt x="213826" y="766746"/>
                </a:lnTo>
                <a:lnTo>
                  <a:pt x="243618" y="783200"/>
                </a:lnTo>
                <a:lnTo>
                  <a:pt x="275385" y="799130"/>
                </a:lnTo>
                <a:lnTo>
                  <a:pt x="308469" y="814711"/>
                </a:lnTo>
                <a:lnTo>
                  <a:pt x="342432" y="830058"/>
                </a:lnTo>
                <a:lnTo>
                  <a:pt x="376980" y="845252"/>
                </a:lnTo>
                <a:lnTo>
                  <a:pt x="411918" y="860341"/>
                </a:lnTo>
                <a:lnTo>
                  <a:pt x="449100" y="876354"/>
                </a:lnTo>
                <a:lnTo>
                  <a:pt x="487779" y="892982"/>
                </a:lnTo>
                <a:lnTo>
                  <a:pt x="527456" y="910021"/>
                </a:lnTo>
                <a:lnTo>
                  <a:pt x="567798" y="927333"/>
                </a:lnTo>
                <a:lnTo>
                  <a:pt x="608583" y="944828"/>
                </a:lnTo>
                <a:lnTo>
                  <a:pt x="649664" y="962445"/>
                </a:lnTo>
                <a:lnTo>
                  <a:pt x="691934" y="979149"/>
                </a:lnTo>
                <a:lnTo>
                  <a:pt x="734997" y="995248"/>
                </a:lnTo>
                <a:lnTo>
                  <a:pt x="778588" y="1010940"/>
                </a:lnTo>
                <a:lnTo>
                  <a:pt x="821539" y="1025371"/>
                </a:lnTo>
                <a:lnTo>
                  <a:pt x="864064" y="1038960"/>
                </a:lnTo>
                <a:lnTo>
                  <a:pt x="906305" y="1051988"/>
                </a:lnTo>
                <a:lnTo>
                  <a:pt x="948356" y="1063650"/>
                </a:lnTo>
                <a:lnTo>
                  <a:pt x="990281" y="1074401"/>
                </a:lnTo>
                <a:lnTo>
                  <a:pt x="1032121" y="1084545"/>
                </a:lnTo>
                <a:lnTo>
                  <a:pt x="1072913" y="1093292"/>
                </a:lnTo>
                <a:lnTo>
                  <a:pt x="1113006" y="1101108"/>
                </a:lnTo>
                <a:lnTo>
                  <a:pt x="1152634" y="1108303"/>
                </a:lnTo>
                <a:lnTo>
                  <a:pt x="1189966" y="1113099"/>
                </a:lnTo>
                <a:lnTo>
                  <a:pt x="1225768" y="1116297"/>
                </a:lnTo>
                <a:lnTo>
                  <a:pt x="1260550" y="1118429"/>
                </a:lnTo>
                <a:lnTo>
                  <a:pt x="1294652" y="1118858"/>
                </a:lnTo>
                <a:lnTo>
                  <a:pt x="1328301" y="1118152"/>
                </a:lnTo>
                <a:lnTo>
                  <a:pt x="1361648" y="1116689"/>
                </a:lnTo>
                <a:lnTo>
                  <a:pt x="1394793" y="1112737"/>
                </a:lnTo>
                <a:lnTo>
                  <a:pt x="1427804" y="1107126"/>
                </a:lnTo>
                <a:lnTo>
                  <a:pt x="1460725" y="1100409"/>
                </a:lnTo>
                <a:lnTo>
                  <a:pt x="1491602" y="1091961"/>
                </a:lnTo>
                <a:lnTo>
                  <a:pt x="1521117" y="1082361"/>
                </a:lnTo>
                <a:lnTo>
                  <a:pt x="1549723" y="1071992"/>
                </a:lnTo>
                <a:lnTo>
                  <a:pt x="1576731" y="1059127"/>
                </a:lnTo>
                <a:lnTo>
                  <a:pt x="1602674" y="1044596"/>
                </a:lnTo>
                <a:lnTo>
                  <a:pt x="1627907" y="1028957"/>
                </a:lnTo>
                <a:lnTo>
                  <a:pt x="1651674" y="1012577"/>
                </a:lnTo>
                <a:lnTo>
                  <a:pt x="1674464" y="995704"/>
                </a:lnTo>
                <a:lnTo>
                  <a:pt x="1716323" y="959097"/>
                </a:lnTo>
                <a:lnTo>
                  <a:pt x="1751463" y="916369"/>
                </a:lnTo>
                <a:lnTo>
                  <a:pt x="1765795" y="891878"/>
                </a:lnTo>
                <a:lnTo>
                  <a:pt x="1778326" y="865628"/>
                </a:lnTo>
                <a:lnTo>
                  <a:pt x="1789657" y="838207"/>
                </a:lnTo>
                <a:lnTo>
                  <a:pt x="1798202" y="809012"/>
                </a:lnTo>
                <a:lnTo>
                  <a:pt x="1804892" y="778635"/>
                </a:lnTo>
                <a:lnTo>
                  <a:pt x="1810344" y="747469"/>
                </a:lnTo>
                <a:lnTo>
                  <a:pt x="1812986" y="714786"/>
                </a:lnTo>
                <a:lnTo>
                  <a:pt x="1813755" y="681091"/>
                </a:lnTo>
                <a:lnTo>
                  <a:pt x="1813276" y="646721"/>
                </a:lnTo>
                <a:lnTo>
                  <a:pt x="1809980" y="611902"/>
                </a:lnTo>
                <a:lnTo>
                  <a:pt x="1804806" y="576782"/>
                </a:lnTo>
                <a:lnTo>
                  <a:pt x="1798380" y="541463"/>
                </a:lnTo>
                <a:lnTo>
                  <a:pt x="1789136" y="507003"/>
                </a:lnTo>
                <a:lnTo>
                  <a:pt x="1778011" y="473116"/>
                </a:lnTo>
                <a:lnTo>
                  <a:pt x="1765634" y="439610"/>
                </a:lnTo>
                <a:lnTo>
                  <a:pt x="1750438" y="406359"/>
                </a:lnTo>
                <a:lnTo>
                  <a:pt x="1733361" y="373277"/>
                </a:lnTo>
                <a:lnTo>
                  <a:pt x="1715032" y="340309"/>
                </a:lnTo>
                <a:lnTo>
                  <a:pt x="1691898" y="309400"/>
                </a:lnTo>
                <a:lnTo>
                  <a:pt x="1665561" y="279865"/>
                </a:lnTo>
                <a:lnTo>
                  <a:pt x="1637089" y="251245"/>
                </a:lnTo>
                <a:lnTo>
                  <a:pt x="1608186" y="223235"/>
                </a:lnTo>
                <a:lnTo>
                  <a:pt x="1578995" y="195632"/>
                </a:lnTo>
                <a:lnTo>
                  <a:pt x="1549613" y="168301"/>
                </a:lnTo>
                <a:lnTo>
                  <a:pt x="1517127" y="144127"/>
                </a:lnTo>
                <a:lnTo>
                  <a:pt x="1482571" y="122057"/>
                </a:lnTo>
                <a:lnTo>
                  <a:pt x="1446635" y="101392"/>
                </a:lnTo>
                <a:lnTo>
                  <a:pt x="1408787" y="82653"/>
                </a:lnTo>
                <a:lnTo>
                  <a:pt x="1369664" y="65200"/>
                </a:lnTo>
                <a:lnTo>
                  <a:pt x="1329692" y="48604"/>
                </a:lnTo>
                <a:lnTo>
                  <a:pt x="1288161" y="34563"/>
                </a:lnTo>
                <a:lnTo>
                  <a:pt x="1245591" y="22226"/>
                </a:lnTo>
                <a:lnTo>
                  <a:pt x="1202328" y="11025"/>
                </a:lnTo>
                <a:lnTo>
                  <a:pt x="1156619" y="4550"/>
                </a:lnTo>
                <a:lnTo>
                  <a:pt x="1109279" y="1225"/>
                </a:lnTo>
                <a:lnTo>
                  <a:pt x="1060852" y="0"/>
                </a:lnTo>
                <a:lnTo>
                  <a:pt x="1015668" y="177"/>
                </a:lnTo>
                <a:lnTo>
                  <a:pt x="972648" y="1286"/>
                </a:lnTo>
                <a:lnTo>
                  <a:pt x="931069" y="3018"/>
                </a:lnTo>
                <a:lnTo>
                  <a:pt x="894420" y="6157"/>
                </a:lnTo>
                <a:lnTo>
                  <a:pt x="861058" y="10234"/>
                </a:lnTo>
                <a:lnTo>
                  <a:pt x="829886" y="14936"/>
                </a:lnTo>
                <a:lnTo>
                  <a:pt x="767544" y="24341"/>
                </a:lnTo>
              </a:path>
            </a:pathLst>
          </a:custGeom>
          <a:ln w="19050">
            <a:solidFill>
              <a:srgbClr val="FF0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 of a Hurricane</a:t>
            </a:r>
            <a:endParaRPr lang="en-US" dirty="0"/>
          </a:p>
        </p:txBody>
      </p:sp>
      <p:sp>
        <p:nvSpPr>
          <p:cNvPr id="3" name="Content Placeholder 2"/>
          <p:cNvSpPr>
            <a:spLocks noGrp="1"/>
          </p:cNvSpPr>
          <p:nvPr>
            <p:ph idx="1"/>
          </p:nvPr>
        </p:nvSpPr>
        <p:spPr/>
        <p:txBody>
          <a:bodyPr/>
          <a:lstStyle/>
          <a:p>
            <a:pPr>
              <a:lnSpc>
                <a:spcPct val="90000"/>
              </a:lnSpc>
            </a:pPr>
            <a:r>
              <a:rPr lang="en-US" dirty="0" smtClean="0"/>
              <a:t>Wind currents guide tropical cyclones</a:t>
            </a:r>
          </a:p>
          <a:p>
            <a:pPr lvl="1">
              <a:lnSpc>
                <a:spcPct val="90000"/>
              </a:lnSpc>
            </a:pPr>
            <a:r>
              <a:rPr lang="en-US" dirty="0" smtClean="0"/>
              <a:t>Hurricanes that originate in the middle Atlantic are driven west ward by the trade winds</a:t>
            </a:r>
          </a:p>
          <a:p>
            <a:pPr lvl="1">
              <a:lnSpc>
                <a:spcPct val="90000"/>
              </a:lnSpc>
            </a:pPr>
            <a:r>
              <a:rPr lang="en-US" dirty="0" smtClean="0"/>
              <a:t>They are eventually pushed northeast by high pressure systems in the oceans</a:t>
            </a:r>
          </a:p>
          <a:p>
            <a:pPr lvl="1">
              <a:lnSpc>
                <a:spcPct val="90000"/>
              </a:lnSpc>
            </a:pPr>
            <a:r>
              <a:rPr lang="en-US" dirty="0" smtClean="0"/>
              <a:t>Then, in the middle latitudes, hurricanes are pushed northeast more by the </a:t>
            </a:r>
            <a:r>
              <a:rPr lang="en-US" dirty="0" err="1" smtClean="0"/>
              <a:t>westerlies</a:t>
            </a:r>
            <a:endParaRPr lang="en-US" dirty="0" smtClean="0"/>
          </a:p>
          <a:p>
            <a:pPr lvl="1">
              <a:lnSpc>
                <a:spcPct val="90000"/>
              </a:lnSpc>
            </a:pPr>
            <a:r>
              <a:rPr lang="en-US" dirty="0" smtClean="0"/>
              <a:t>Since water gets cooler as you move away from the equator, most hurricanes lose their energy once they leave the tropics or go over land</a:t>
            </a:r>
          </a:p>
          <a:p>
            <a:pPr>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Development</a:t>
            </a:r>
            <a:endParaRPr lang="en-US" dirty="0"/>
          </a:p>
        </p:txBody>
      </p:sp>
      <p:sp>
        <p:nvSpPr>
          <p:cNvPr id="5" name="Content Placeholder 4"/>
          <p:cNvSpPr>
            <a:spLocks noGrp="1"/>
          </p:cNvSpPr>
          <p:nvPr>
            <p:ph sz="half" idx="2"/>
          </p:nvPr>
        </p:nvSpPr>
        <p:spPr/>
        <p:txBody>
          <a:bodyPr/>
          <a:lstStyle/>
          <a:p>
            <a:pPr marL="609600" indent="-609600">
              <a:lnSpc>
                <a:spcPct val="90000"/>
              </a:lnSpc>
              <a:buFontTx/>
              <a:buAutoNum type="arabicPeriod"/>
            </a:pPr>
            <a:r>
              <a:rPr lang="en-US" dirty="0" smtClean="0"/>
              <a:t>Tropical disturbance that causes air to rise</a:t>
            </a:r>
          </a:p>
          <a:p>
            <a:pPr marL="990600" lvl="1" indent="-533400">
              <a:lnSpc>
                <a:spcPct val="90000"/>
              </a:lnSpc>
              <a:buFontTx/>
              <a:buChar char="•"/>
            </a:pPr>
            <a:r>
              <a:rPr lang="en-US" dirty="0" smtClean="0"/>
              <a:t>Common in the summer and early fall</a:t>
            </a:r>
          </a:p>
          <a:p>
            <a:pPr marL="990600" lvl="1" indent="-533400">
              <a:lnSpc>
                <a:spcPct val="90000"/>
              </a:lnSpc>
              <a:buFontTx/>
              <a:buChar char="•"/>
            </a:pPr>
            <a:r>
              <a:rPr lang="en-US" dirty="0" smtClean="0"/>
              <a:t>Atmospheric conditions must be right to allow the rising air to keep rising and the storm to grow.  </a:t>
            </a:r>
          </a:p>
          <a:p>
            <a:pPr marL="990600" lvl="1" indent="-533400">
              <a:lnSpc>
                <a:spcPct val="90000"/>
              </a:lnSpc>
              <a:buFontTx/>
              <a:buChar char="•"/>
            </a:pPr>
            <a:r>
              <a:rPr lang="en-US" dirty="0" smtClean="0"/>
              <a:t>Most tropical disturbances never become hurricanes</a:t>
            </a:r>
          </a:p>
          <a:p>
            <a:pPr>
              <a:buNone/>
            </a:pPr>
            <a:endParaRPr lang="en-US" dirty="0"/>
          </a:p>
        </p:txBody>
      </p:sp>
      <p:pic>
        <p:nvPicPr>
          <p:cNvPr id="6" name="Picture 7" descr="Tropical Disturbance regional imagery, 2004.08.27 at 1745Z. Centerpoint Latitude: 31:47:45N Longitude: 77:30:52W.&#10;"/>
          <p:cNvPicPr>
            <a:picLocks noGrp="1" noChangeAspect="1" noChangeArrowheads="1"/>
          </p:cNvPicPr>
          <p:nvPr>
            <p:ph sz="half" idx="1"/>
          </p:nvPr>
        </p:nvPicPr>
        <p:blipFill>
          <a:blip r:embed="rId2" cstate="print"/>
          <a:srcRect/>
          <a:stretch>
            <a:fillRect/>
          </a:stretch>
        </p:blipFill>
        <p:spPr>
          <a:xfrm>
            <a:off x="457200" y="2347134"/>
            <a:ext cx="4038600" cy="3032095"/>
          </a:xfrm>
          <a:noFill/>
          <a:ln/>
        </p:spPr>
      </p:pic>
      <p:sp>
        <p:nvSpPr>
          <p:cNvPr id="7" name="Rectangle 6"/>
          <p:cNvSpPr/>
          <p:nvPr/>
        </p:nvSpPr>
        <p:spPr>
          <a:xfrm>
            <a:off x="381000" y="5638800"/>
            <a:ext cx="4572000" cy="784830"/>
          </a:xfrm>
          <a:prstGeom prst="rect">
            <a:avLst/>
          </a:prstGeom>
        </p:spPr>
        <p:txBody>
          <a:bodyPr>
            <a:spAutoFit/>
          </a:bodyPr>
          <a:lstStyle/>
          <a:p>
            <a:pPr algn="ctr">
              <a:spcBef>
                <a:spcPct val="50000"/>
              </a:spcBef>
            </a:pPr>
            <a:r>
              <a:rPr lang="en-US" dirty="0" smtClean="0"/>
              <a:t>Tropical Disturbance</a:t>
            </a:r>
          </a:p>
          <a:p>
            <a:pPr algn="ctr">
              <a:spcBef>
                <a:spcPct val="50000"/>
              </a:spcBef>
            </a:pPr>
            <a:r>
              <a:rPr lang="en-US" dirty="0" smtClean="0"/>
              <a:t>8/27/2004</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Tropical Depression</a:t>
            </a:r>
            <a:endParaRPr lang="en-US" dirty="0"/>
          </a:p>
        </p:txBody>
      </p:sp>
      <p:sp>
        <p:nvSpPr>
          <p:cNvPr id="3" name="Content Placeholder 2"/>
          <p:cNvSpPr>
            <a:spLocks noGrp="1"/>
          </p:cNvSpPr>
          <p:nvPr>
            <p:ph sz="half" idx="1"/>
          </p:nvPr>
        </p:nvSpPr>
        <p:spPr/>
        <p:txBody>
          <a:bodyPr/>
          <a:lstStyle/>
          <a:p>
            <a:pPr marL="609600" indent="-609600">
              <a:buFontTx/>
              <a:buAutoNum type="arabicPeriod" startAt="2"/>
            </a:pPr>
            <a:r>
              <a:rPr lang="en-US" dirty="0" smtClean="0"/>
              <a:t>The disturbance begins to rotate around an area of low pressure and becomes a tropical depression</a:t>
            </a:r>
          </a:p>
          <a:p>
            <a:pPr marL="990600" lvl="1" indent="-533400">
              <a:buFontTx/>
              <a:buChar char="•"/>
            </a:pPr>
            <a:r>
              <a:rPr lang="en-US" dirty="0" smtClean="0"/>
              <a:t>Winds are less than 39 miles per hour</a:t>
            </a:r>
          </a:p>
          <a:p>
            <a:pPr>
              <a:buNone/>
            </a:pPr>
            <a:endParaRPr lang="en-US" dirty="0"/>
          </a:p>
        </p:txBody>
      </p:sp>
      <p:pic>
        <p:nvPicPr>
          <p:cNvPr id="5" name="Picture 11" descr="Tropical Depression Kevin regional imagery, 2003.09.05 at 2130Z. Centerpoint Latitude: 23:15:25N Longitude: 118:38:49W.&#10;"/>
          <p:cNvPicPr>
            <a:picLocks noGrp="1" noChangeAspect="1" noChangeArrowheads="1"/>
          </p:cNvPicPr>
          <p:nvPr>
            <p:ph sz="half" idx="2"/>
          </p:nvPr>
        </p:nvPicPr>
        <p:blipFill>
          <a:blip r:embed="rId2" cstate="print"/>
          <a:srcRect/>
          <a:stretch>
            <a:fillRect/>
          </a:stretch>
        </p:blipFill>
        <p:spPr>
          <a:xfrm>
            <a:off x="4648200" y="2348706"/>
            <a:ext cx="4038600" cy="3028950"/>
          </a:xfrm>
          <a:noFill/>
          <a:ln/>
        </p:spPr>
      </p:pic>
      <p:sp>
        <p:nvSpPr>
          <p:cNvPr id="6" name="Rectangle 5"/>
          <p:cNvSpPr/>
          <p:nvPr/>
        </p:nvSpPr>
        <p:spPr>
          <a:xfrm>
            <a:off x="4953000" y="5791200"/>
            <a:ext cx="3513077" cy="369332"/>
          </a:xfrm>
          <a:prstGeom prst="rect">
            <a:avLst/>
          </a:prstGeom>
        </p:spPr>
        <p:txBody>
          <a:bodyPr wrap="none">
            <a:spAutoFit/>
          </a:bodyPr>
          <a:lstStyle/>
          <a:p>
            <a:pPr algn="ctr">
              <a:spcBef>
                <a:spcPct val="50000"/>
              </a:spcBef>
            </a:pPr>
            <a:r>
              <a:rPr lang="en-US" dirty="0" smtClean="0"/>
              <a:t>Tropical Depression Kevin 9/5/2003</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Tropical Storms</a:t>
            </a:r>
            <a:endParaRPr lang="en-US" dirty="0"/>
          </a:p>
        </p:txBody>
      </p:sp>
      <p:sp>
        <p:nvSpPr>
          <p:cNvPr id="4" name="Content Placeholder 3"/>
          <p:cNvSpPr>
            <a:spLocks noGrp="1"/>
          </p:cNvSpPr>
          <p:nvPr>
            <p:ph sz="half" idx="2"/>
          </p:nvPr>
        </p:nvSpPr>
        <p:spPr/>
        <p:txBody>
          <a:bodyPr>
            <a:normAutofit fontScale="92500"/>
          </a:bodyPr>
          <a:lstStyle/>
          <a:p>
            <a:pPr marL="609600" indent="-609600">
              <a:buFontTx/>
              <a:buNone/>
            </a:pPr>
            <a:r>
              <a:rPr lang="en-US" dirty="0" smtClean="0"/>
              <a:t>3.    When wind speeds are  between 39-73 mph, the storm is classified as a tropical storm</a:t>
            </a:r>
          </a:p>
          <a:p>
            <a:pPr marL="990600" lvl="1" indent="-533400">
              <a:buFontTx/>
              <a:buChar char="•"/>
            </a:pPr>
            <a:r>
              <a:rPr lang="en-US" dirty="0" smtClean="0"/>
              <a:t>This is when it is given a name</a:t>
            </a:r>
          </a:p>
          <a:p>
            <a:pPr marL="990600" lvl="1" indent="-533400">
              <a:buFontTx/>
              <a:buChar char="•"/>
            </a:pPr>
            <a:r>
              <a:rPr lang="en-US" dirty="0" smtClean="0"/>
              <a:t>The storm becomes more circular in shape</a:t>
            </a:r>
          </a:p>
          <a:p>
            <a:pPr marL="990600" lvl="1" indent="-533400">
              <a:buFontTx/>
              <a:buChar char="•"/>
            </a:pPr>
            <a:r>
              <a:rPr lang="en-US" dirty="0" smtClean="0"/>
              <a:t>Heavy rainfall is associated with tropical storms</a:t>
            </a:r>
          </a:p>
          <a:p>
            <a:endParaRPr lang="en-US" dirty="0"/>
          </a:p>
        </p:txBody>
      </p:sp>
      <p:pic>
        <p:nvPicPr>
          <p:cNvPr id="5" name="Picture 7" descr="ts2"/>
          <p:cNvPicPr>
            <a:picLocks noGrp="1" noChangeAspect="1" noChangeArrowheads="1"/>
          </p:cNvPicPr>
          <p:nvPr>
            <p:ph sz="half" idx="1"/>
          </p:nvPr>
        </p:nvPicPr>
        <p:blipFill>
          <a:blip r:embed="rId2" cstate="print"/>
          <a:srcRect/>
          <a:stretch>
            <a:fillRect/>
          </a:stretch>
        </p:blipFill>
        <p:spPr>
          <a:xfrm>
            <a:off x="533400" y="1828800"/>
            <a:ext cx="4000500" cy="2724150"/>
          </a:xfrm>
          <a:noFill/>
          <a:ln/>
        </p:spPr>
      </p:pic>
      <p:sp>
        <p:nvSpPr>
          <p:cNvPr id="6" name="Rectangle 5"/>
          <p:cNvSpPr/>
          <p:nvPr/>
        </p:nvSpPr>
        <p:spPr>
          <a:xfrm>
            <a:off x="304800" y="4953000"/>
            <a:ext cx="4572000" cy="646331"/>
          </a:xfrm>
          <a:prstGeom prst="rect">
            <a:avLst/>
          </a:prstGeom>
        </p:spPr>
        <p:txBody>
          <a:bodyPr>
            <a:spAutoFit/>
          </a:bodyPr>
          <a:lstStyle/>
          <a:p>
            <a:pPr>
              <a:spcBef>
                <a:spcPct val="50000"/>
              </a:spcBef>
            </a:pPr>
            <a:r>
              <a:rPr lang="en-US" dirty="0" smtClean="0"/>
              <a:t>Tropical Storm Charlie (1998) over Texas.  17 inches of rain fell in one town, killing 6 people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Hurricane</a:t>
            </a:r>
            <a:endParaRPr lang="en-US" dirty="0"/>
          </a:p>
        </p:txBody>
      </p:sp>
      <p:sp>
        <p:nvSpPr>
          <p:cNvPr id="4" name="Content Placeholder 3"/>
          <p:cNvSpPr>
            <a:spLocks noGrp="1"/>
          </p:cNvSpPr>
          <p:nvPr>
            <p:ph sz="half" idx="2"/>
          </p:nvPr>
        </p:nvSpPr>
        <p:spPr/>
        <p:txBody>
          <a:bodyPr/>
          <a:lstStyle/>
          <a:p>
            <a:pPr marL="609600" indent="-609600">
              <a:buFontTx/>
              <a:buAutoNum type="arabicPeriod" startAt="4"/>
            </a:pPr>
            <a:r>
              <a:rPr lang="en-US" dirty="0" smtClean="0"/>
              <a:t>The pressure in the center continues to fall, and the winds around the center reach 74 mph, it is classified as a hurricane</a:t>
            </a:r>
          </a:p>
          <a:p>
            <a:pPr marL="990600" lvl="1" indent="-533400">
              <a:buFontTx/>
              <a:buChar char="•"/>
            </a:pPr>
            <a:r>
              <a:rPr lang="en-US" dirty="0" smtClean="0"/>
              <a:t>It becomes very easy to see the rotation</a:t>
            </a:r>
          </a:p>
          <a:p>
            <a:pPr>
              <a:buNone/>
            </a:pPr>
            <a:endParaRPr lang="en-US" dirty="0"/>
          </a:p>
        </p:txBody>
      </p:sp>
      <p:pic>
        <p:nvPicPr>
          <p:cNvPr id="5" name="Picture 7" descr="hurricane-fran-vis3-sep04"/>
          <p:cNvPicPr>
            <a:picLocks noGrp="1" noChangeAspect="1" noChangeArrowheads="1"/>
          </p:cNvPicPr>
          <p:nvPr>
            <p:ph sz="half" idx="1"/>
          </p:nvPr>
        </p:nvPicPr>
        <p:blipFill>
          <a:blip r:embed="rId2" cstate="print"/>
          <a:srcRect/>
          <a:stretch>
            <a:fillRect/>
          </a:stretch>
        </p:blipFill>
        <p:spPr bwMode="auto">
          <a:xfrm>
            <a:off x="457200" y="2378996"/>
            <a:ext cx="4038600" cy="2968371"/>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 and Eye Wall</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Once winds reach this speed, the development of a calm center to the hurricane is formed</a:t>
            </a:r>
          </a:p>
          <a:p>
            <a:pPr lvl="1"/>
            <a:r>
              <a:rPr lang="en-US" dirty="0" smtClean="0"/>
              <a:t>This is called the eye</a:t>
            </a:r>
          </a:p>
          <a:p>
            <a:r>
              <a:rPr lang="en-US" dirty="0" smtClean="0"/>
              <a:t>The area around the eye is where the strongest winds are and most rain fall</a:t>
            </a:r>
          </a:p>
          <a:p>
            <a:pPr lvl="1"/>
            <a:r>
              <a:rPr lang="en-US" dirty="0" smtClean="0"/>
              <a:t>This is called the eye wall</a:t>
            </a:r>
          </a:p>
          <a:p>
            <a:endParaRPr lang="en-US" dirty="0"/>
          </a:p>
        </p:txBody>
      </p:sp>
      <p:pic>
        <p:nvPicPr>
          <p:cNvPr id="5" name="Picture 5" descr="eye1"/>
          <p:cNvPicPr>
            <a:picLocks noGrp="1" noChangeAspect="1" noChangeArrowheads="1"/>
          </p:cNvPicPr>
          <p:nvPr>
            <p:ph sz="half" idx="2"/>
          </p:nvPr>
        </p:nvPicPr>
        <p:blipFill>
          <a:blip r:embed="rId2" cstate="print"/>
          <a:srcRect/>
          <a:stretch>
            <a:fillRect/>
          </a:stretch>
        </p:blipFill>
        <p:spPr bwMode="auto">
          <a:xfrm>
            <a:off x="5105400" y="1447800"/>
            <a:ext cx="3143250" cy="2114550"/>
          </a:xfrm>
          <a:prstGeom prst="rect">
            <a:avLst/>
          </a:prstGeom>
          <a:noFill/>
        </p:spPr>
      </p:pic>
      <p:pic>
        <p:nvPicPr>
          <p:cNvPr id="6" name="Picture 7" descr="wall1"/>
          <p:cNvPicPr>
            <a:picLocks noChangeAspect="1" noChangeArrowheads="1"/>
          </p:cNvPicPr>
          <p:nvPr/>
        </p:nvPicPr>
        <p:blipFill>
          <a:blip r:embed="rId3" cstate="print"/>
          <a:srcRect/>
          <a:stretch>
            <a:fillRect/>
          </a:stretch>
        </p:blipFill>
        <p:spPr bwMode="auto">
          <a:xfrm>
            <a:off x="5105400" y="3810000"/>
            <a:ext cx="3238500" cy="2178082"/>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Hurricane Classification</a:t>
            </a:r>
            <a:endParaRPr lang="en-US" dirty="0"/>
          </a:p>
        </p:txBody>
      </p:sp>
      <p:sp>
        <p:nvSpPr>
          <p:cNvPr id="5" name="Content Placeholder 4"/>
          <p:cNvSpPr>
            <a:spLocks noGrp="1"/>
          </p:cNvSpPr>
          <p:nvPr>
            <p:ph idx="1"/>
          </p:nvPr>
        </p:nvSpPr>
        <p:spPr/>
        <p:txBody>
          <a:bodyPr/>
          <a:lstStyle/>
          <a:p>
            <a:r>
              <a:rPr lang="en-US" dirty="0" smtClean="0"/>
              <a:t>The </a:t>
            </a:r>
            <a:r>
              <a:rPr lang="en-US" dirty="0" err="1" smtClean="0"/>
              <a:t>Saffir</a:t>
            </a:r>
            <a:r>
              <a:rPr lang="en-US" dirty="0" smtClean="0"/>
              <a:t>-Simpson hurricane scale categorizes hurricanes according to wind speed and potential damage.</a:t>
            </a:r>
          </a:p>
          <a:p>
            <a:pPr>
              <a:buNone/>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Saffir</a:t>
            </a:r>
            <a:r>
              <a:rPr lang="en-US" dirty="0" smtClean="0"/>
              <a:t>-Simpson Scale</a:t>
            </a:r>
            <a:endParaRPr lang="en-US" dirty="0"/>
          </a:p>
        </p:txBody>
      </p:sp>
      <p:pic>
        <p:nvPicPr>
          <p:cNvPr id="4" name="Content Placeholder 3" descr="hurricane categories.png"/>
          <p:cNvPicPr>
            <a:picLocks noGrp="1" noChangeAspect="1"/>
          </p:cNvPicPr>
          <p:nvPr>
            <p:ph idx="1"/>
          </p:nvPr>
        </p:nvPicPr>
        <p:blipFill>
          <a:blip r:embed="rId2" cstate="print"/>
          <a:stretch>
            <a:fillRect/>
          </a:stretch>
        </p:blipFill>
        <p:spPr>
          <a:xfrm>
            <a:off x="457200" y="1827079"/>
            <a:ext cx="8229600" cy="4072204"/>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Storm Surges</a:t>
            </a:r>
          </a:p>
          <a:p>
            <a:pPr lvl="1"/>
            <a:r>
              <a:rPr lang="en-US" sz="2400" dirty="0" smtClean="0"/>
              <a:t>Hurricane-force winds drive a mound of ocean water toward coastal areas where it washes over the land</a:t>
            </a:r>
          </a:p>
          <a:p>
            <a:pPr lvl="1"/>
            <a:r>
              <a:rPr lang="en-US" sz="2400" dirty="0" smtClean="0"/>
              <a:t>Sometimes can reach 6 meters above sea level</a:t>
            </a:r>
          </a:p>
          <a:p>
            <a:pPr lvl="1"/>
            <a:r>
              <a:rPr lang="en-US" sz="2400" dirty="0" smtClean="0"/>
              <a:t>Hurricane Fran had an 8-12 foot storm surge</a:t>
            </a:r>
          </a:p>
          <a:p>
            <a:r>
              <a:rPr lang="en-US" sz="2800" dirty="0" smtClean="0"/>
              <a:t>Floods</a:t>
            </a:r>
          </a:p>
          <a:p>
            <a:pPr lvl="1"/>
            <a:r>
              <a:rPr lang="en-US" sz="2400" dirty="0" smtClean="0"/>
              <a:t>Intense rain fall can often times cause floods to occur</a:t>
            </a:r>
          </a:p>
          <a:p>
            <a:pPr>
              <a:buNone/>
            </a:pPr>
            <a:endParaRPr lang="en-US" dirty="0"/>
          </a:p>
        </p:txBody>
      </p:sp>
      <p:sp>
        <p:nvSpPr>
          <p:cNvPr id="4" name="Rectangle 2"/>
          <p:cNvSpPr>
            <a:spLocks noGrp="1" noChangeArrowheads="1"/>
          </p:cNvSpPr>
          <p:nvPr>
            <p:ph type="title"/>
          </p:nvPr>
        </p:nvSpPr>
        <p:spPr/>
        <p:txBody>
          <a:bodyPr/>
          <a:lstStyle/>
          <a:p>
            <a:r>
              <a:rPr lang="en-US"/>
              <a:t>Hurricane Hazards</a:t>
            </a:r>
          </a:p>
        </p:txBody>
      </p:sp>
      <p:pic>
        <p:nvPicPr>
          <p:cNvPr id="5" name="Picture 5" descr="G0460853">
            <a:hlinkClick r:id="rId2"/>
          </p:cNvPr>
          <p:cNvPicPr>
            <a:picLocks noChangeAspect="1" noChangeArrowheads="1"/>
          </p:cNvPicPr>
          <p:nvPr/>
        </p:nvPicPr>
        <p:blipFill>
          <a:blip r:embed="rId3" cstate="print"/>
          <a:srcRect/>
          <a:stretch>
            <a:fillRect/>
          </a:stretch>
        </p:blipFill>
        <p:spPr bwMode="auto">
          <a:xfrm>
            <a:off x="3500645" y="5105400"/>
            <a:ext cx="2184810" cy="12954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 y="0"/>
            <a:ext cx="915488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5462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04800" y="381000"/>
            <a:ext cx="8229600" cy="5851525"/>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p:txBody>
      </p:sp>
      <p:pic>
        <p:nvPicPr>
          <p:cNvPr id="5" name="Picture 4" descr="tstormweb13.jpg (143370 bytes)"/>
          <p:cNvPicPr>
            <a:picLocks noChangeAspect="1" noChangeArrowheads="1"/>
          </p:cNvPicPr>
          <p:nvPr/>
        </p:nvPicPr>
        <p:blipFill>
          <a:blip r:embed="rId2" cstate="print"/>
          <a:srcRect/>
          <a:stretch>
            <a:fillRect/>
          </a:stretch>
        </p:blipFill>
        <p:spPr bwMode="auto">
          <a:xfrm>
            <a:off x="1219200" y="1905000"/>
            <a:ext cx="6651625" cy="4468813"/>
          </a:xfrm>
          <a:prstGeom prst="rect">
            <a:avLst/>
          </a:prstGeom>
          <a:noFill/>
          <a:ln w="9525">
            <a:noFill/>
            <a:miter lim="800000"/>
            <a:headEnd/>
            <a:tailEnd/>
          </a:ln>
        </p:spPr>
      </p:pic>
      <p:sp>
        <p:nvSpPr>
          <p:cNvPr id="6" name="TextBox 5"/>
          <p:cNvSpPr txBox="1"/>
          <p:nvPr/>
        </p:nvSpPr>
        <p:spPr>
          <a:xfrm>
            <a:off x="914400" y="457200"/>
            <a:ext cx="7086600" cy="523220"/>
          </a:xfrm>
          <a:prstGeom prst="rect">
            <a:avLst/>
          </a:prstGeom>
          <a:noFill/>
        </p:spPr>
        <p:txBody>
          <a:bodyPr wrap="square" rtlCol="0">
            <a:spAutoFit/>
          </a:bodyPr>
          <a:lstStyle/>
          <a:p>
            <a:r>
              <a:rPr lang="en-US" sz="2800" dirty="0" smtClean="0">
                <a:latin typeface="Comic Sans MS" pitchFamily="66" charset="0"/>
              </a:rPr>
              <a:t>Where do most thunderstorms form?</a:t>
            </a:r>
            <a:endParaRPr lang="en-US" sz="2800" dirty="0">
              <a:latin typeface="Comic Sans MS" pitchFamily="66"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31652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8600" y="304800"/>
            <a:ext cx="3886200" cy="646331"/>
          </a:xfrm>
          <a:prstGeom prst="rect">
            <a:avLst/>
          </a:prstGeom>
          <a:solidFill>
            <a:schemeClr val="bg1"/>
          </a:solidFill>
        </p:spPr>
        <p:txBody>
          <a:bodyPr wrap="square" rtlCol="0">
            <a:spAutoFit/>
          </a:bodyPr>
          <a:lstStyle/>
          <a:p>
            <a:r>
              <a:rPr lang="en-US" dirty="0" smtClean="0"/>
              <a:t>Remember that closely spaced isobars indicate high winds!</a:t>
            </a:r>
            <a:endParaRPr lang="en-US" dirty="0"/>
          </a:p>
        </p:txBody>
      </p:sp>
    </p:spTree>
    <p:extLst>
      <p:ext uri="{BB962C8B-B14F-4D97-AF65-F5344CB8AC3E}">
        <p14:creationId xmlns:p14="http://schemas.microsoft.com/office/powerpoint/2010/main" val="2877813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Carolina and Hurricanes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0993896"/>
              </p:ext>
            </p:extLst>
          </p:nvPr>
        </p:nvGraphicFramePr>
        <p:xfrm>
          <a:off x="729201" y="1578498"/>
          <a:ext cx="7685598" cy="4569368"/>
        </p:xfrm>
        <a:graphic>
          <a:graphicData uri="http://schemas.openxmlformats.org/drawingml/2006/table">
            <a:tbl>
              <a:tblPr bandCol="1">
                <a:tableStyleId>{3C2FFA5D-87B4-456A-9821-1D502468CF0F}</a:tableStyleId>
              </a:tblPr>
              <a:tblGrid>
                <a:gridCol w="3842799"/>
                <a:gridCol w="3842799"/>
              </a:tblGrid>
              <a:tr h="341582">
                <a:tc>
                  <a:txBody>
                    <a:bodyPr/>
                    <a:lstStyle/>
                    <a:p>
                      <a:r>
                        <a:rPr lang="en-US" sz="1700" dirty="0"/>
                        <a:t>Month</a:t>
                      </a:r>
                    </a:p>
                  </a:txBody>
                  <a:tcPr marL="85396" marR="85396" marT="42698" marB="42698" anchor="ctr"/>
                </a:tc>
                <a:tc>
                  <a:txBody>
                    <a:bodyPr/>
                    <a:lstStyle/>
                    <a:p>
                      <a:r>
                        <a:rPr lang="en-US" sz="1700"/>
                        <a:t>Number of storms</a:t>
                      </a:r>
                    </a:p>
                  </a:txBody>
                  <a:tcPr marL="85396" marR="85396" marT="42698" marB="42698" anchor="ctr"/>
                </a:tc>
              </a:tr>
              <a:tr h="597769">
                <a:tc>
                  <a:txBody>
                    <a:bodyPr/>
                    <a:lstStyle/>
                    <a:p>
                      <a:r>
                        <a:rPr lang="en-US" sz="1700">
                          <a:effectLst/>
                        </a:rPr>
                        <a:t>May</a:t>
                      </a:r>
                      <a:endParaRPr lang="en-US" sz="1700" b="0">
                        <a:effectLst/>
                      </a:endParaRPr>
                    </a:p>
                  </a:txBody>
                  <a:tcPr marL="85396" marR="85396" marT="42698" marB="42698" anchor="ctr"/>
                </a:tc>
                <a:tc>
                  <a:txBody>
                    <a:bodyPr/>
                    <a:lstStyle/>
                    <a:p>
                      <a:pPr marL="0" marR="0">
                        <a:spcBef>
                          <a:spcPts val="0"/>
                        </a:spcBef>
                        <a:spcAft>
                          <a:spcPts val="0"/>
                        </a:spcAft>
                      </a:pPr>
                      <a:endParaRPr lang="en-US" sz="1700">
                        <a:effectLst/>
                      </a:endParaRPr>
                    </a:p>
                    <a:p>
                      <a:r>
                        <a:rPr lang="en-US" sz="1700">
                          <a:effectLst/>
                        </a:rPr>
                        <a:t>2</a:t>
                      </a:r>
                    </a:p>
                  </a:txBody>
                  <a:tcPr marL="85396" marR="85396" marT="42698" marB="42698" anchor="ctr"/>
                </a:tc>
              </a:tr>
              <a:tr h="597769">
                <a:tc>
                  <a:txBody>
                    <a:bodyPr/>
                    <a:lstStyle/>
                    <a:p>
                      <a:r>
                        <a:rPr lang="en-US" sz="1700" dirty="0">
                          <a:effectLst/>
                        </a:rPr>
                        <a:t>June</a:t>
                      </a:r>
                      <a:endParaRPr lang="en-US" sz="1700" b="0" dirty="0">
                        <a:effectLst/>
                      </a:endParaRPr>
                    </a:p>
                  </a:txBody>
                  <a:tcPr marL="85396" marR="85396" marT="42698" marB="42698" anchor="ctr"/>
                </a:tc>
                <a:tc>
                  <a:txBody>
                    <a:bodyPr/>
                    <a:lstStyle/>
                    <a:p>
                      <a:pPr marL="0" marR="0">
                        <a:spcBef>
                          <a:spcPts val="0"/>
                        </a:spcBef>
                        <a:spcAft>
                          <a:spcPts val="0"/>
                        </a:spcAft>
                      </a:pPr>
                      <a:endParaRPr lang="en-US" sz="1700">
                        <a:effectLst/>
                      </a:endParaRPr>
                    </a:p>
                    <a:p>
                      <a:r>
                        <a:rPr lang="en-US" sz="1700">
                          <a:effectLst/>
                        </a:rPr>
                        <a:t>4</a:t>
                      </a:r>
                    </a:p>
                  </a:txBody>
                  <a:tcPr marL="85396" marR="85396" marT="42698" marB="42698" anchor="ctr"/>
                </a:tc>
              </a:tr>
              <a:tr h="597769">
                <a:tc>
                  <a:txBody>
                    <a:bodyPr/>
                    <a:lstStyle/>
                    <a:p>
                      <a:r>
                        <a:rPr lang="en-US" sz="1700">
                          <a:effectLst/>
                        </a:rPr>
                        <a:t>July</a:t>
                      </a:r>
                      <a:endParaRPr lang="en-US" sz="1700" b="0">
                        <a:effectLst/>
                      </a:endParaRPr>
                    </a:p>
                  </a:txBody>
                  <a:tcPr marL="85396" marR="85396" marT="42698" marB="42698" anchor="ctr"/>
                </a:tc>
                <a:tc>
                  <a:txBody>
                    <a:bodyPr/>
                    <a:lstStyle/>
                    <a:p>
                      <a:pPr marL="0" marR="0">
                        <a:spcBef>
                          <a:spcPts val="0"/>
                        </a:spcBef>
                        <a:spcAft>
                          <a:spcPts val="0"/>
                        </a:spcAft>
                      </a:pPr>
                      <a:endParaRPr lang="en-US" sz="1700">
                        <a:effectLst/>
                      </a:endParaRPr>
                    </a:p>
                    <a:p>
                      <a:r>
                        <a:rPr lang="en-US" sz="1700">
                          <a:effectLst/>
                        </a:rPr>
                        <a:t>7</a:t>
                      </a:r>
                    </a:p>
                  </a:txBody>
                  <a:tcPr marL="85396" marR="85396" marT="42698" marB="42698" anchor="ctr"/>
                </a:tc>
              </a:tr>
              <a:tr h="597769">
                <a:tc>
                  <a:txBody>
                    <a:bodyPr/>
                    <a:lstStyle/>
                    <a:p>
                      <a:r>
                        <a:rPr lang="en-US" sz="1700">
                          <a:effectLst/>
                        </a:rPr>
                        <a:t>August</a:t>
                      </a:r>
                      <a:endParaRPr lang="en-US" sz="1700" b="0">
                        <a:effectLst/>
                      </a:endParaRPr>
                    </a:p>
                  </a:txBody>
                  <a:tcPr marL="85396" marR="85396" marT="42698" marB="42698" anchor="ctr"/>
                </a:tc>
                <a:tc>
                  <a:txBody>
                    <a:bodyPr/>
                    <a:lstStyle/>
                    <a:p>
                      <a:pPr marL="0" marR="0">
                        <a:spcBef>
                          <a:spcPts val="0"/>
                        </a:spcBef>
                        <a:spcAft>
                          <a:spcPts val="0"/>
                        </a:spcAft>
                      </a:pPr>
                      <a:endParaRPr lang="en-US" sz="1700">
                        <a:effectLst/>
                      </a:endParaRPr>
                    </a:p>
                    <a:p>
                      <a:r>
                        <a:rPr lang="en-US" sz="1700">
                          <a:effectLst/>
                        </a:rPr>
                        <a:t>10</a:t>
                      </a:r>
                    </a:p>
                  </a:txBody>
                  <a:tcPr marL="85396" marR="85396" marT="42698" marB="42698" anchor="ctr"/>
                </a:tc>
              </a:tr>
              <a:tr h="597769">
                <a:tc>
                  <a:txBody>
                    <a:bodyPr/>
                    <a:lstStyle/>
                    <a:p>
                      <a:r>
                        <a:rPr lang="en-US" sz="1700">
                          <a:effectLst/>
                        </a:rPr>
                        <a:t>September</a:t>
                      </a:r>
                      <a:endParaRPr lang="en-US" sz="1700" b="0">
                        <a:effectLst/>
                      </a:endParaRPr>
                    </a:p>
                  </a:txBody>
                  <a:tcPr marL="85396" marR="85396" marT="42698" marB="42698" anchor="ctr"/>
                </a:tc>
                <a:tc>
                  <a:txBody>
                    <a:bodyPr/>
                    <a:lstStyle/>
                    <a:p>
                      <a:pPr marL="0" marR="0">
                        <a:spcBef>
                          <a:spcPts val="0"/>
                        </a:spcBef>
                        <a:spcAft>
                          <a:spcPts val="0"/>
                        </a:spcAft>
                      </a:pPr>
                      <a:endParaRPr lang="en-US" sz="1700" dirty="0">
                        <a:effectLst/>
                      </a:endParaRPr>
                    </a:p>
                    <a:p>
                      <a:r>
                        <a:rPr lang="en-US" sz="1700" dirty="0">
                          <a:effectLst/>
                        </a:rPr>
                        <a:t>20</a:t>
                      </a:r>
                    </a:p>
                  </a:txBody>
                  <a:tcPr marL="85396" marR="85396" marT="42698" marB="42698" anchor="ctr"/>
                </a:tc>
              </a:tr>
              <a:tr h="597769">
                <a:tc>
                  <a:txBody>
                    <a:bodyPr/>
                    <a:lstStyle/>
                    <a:p>
                      <a:r>
                        <a:rPr lang="en-US" sz="1700">
                          <a:effectLst/>
                        </a:rPr>
                        <a:t>October</a:t>
                      </a:r>
                      <a:endParaRPr lang="en-US" sz="1700" b="0">
                        <a:effectLst/>
                      </a:endParaRPr>
                    </a:p>
                  </a:txBody>
                  <a:tcPr marL="85396" marR="85396" marT="42698" marB="42698" anchor="ctr"/>
                </a:tc>
                <a:tc>
                  <a:txBody>
                    <a:bodyPr/>
                    <a:lstStyle/>
                    <a:p>
                      <a:pPr marL="0" marR="0">
                        <a:spcBef>
                          <a:spcPts val="0"/>
                        </a:spcBef>
                        <a:spcAft>
                          <a:spcPts val="0"/>
                        </a:spcAft>
                      </a:pPr>
                      <a:endParaRPr lang="en-US" sz="1700">
                        <a:effectLst/>
                      </a:endParaRPr>
                    </a:p>
                    <a:p>
                      <a:r>
                        <a:rPr lang="en-US" sz="1700">
                          <a:effectLst/>
                        </a:rPr>
                        <a:t>3</a:t>
                      </a:r>
                    </a:p>
                  </a:txBody>
                  <a:tcPr marL="85396" marR="85396" marT="42698" marB="42698" anchor="ctr"/>
                </a:tc>
              </a:tr>
              <a:tr h="597769">
                <a:tc>
                  <a:txBody>
                    <a:bodyPr/>
                    <a:lstStyle/>
                    <a:p>
                      <a:r>
                        <a:rPr lang="en-US" sz="1700">
                          <a:effectLst/>
                        </a:rPr>
                        <a:t>November</a:t>
                      </a:r>
                      <a:endParaRPr lang="en-US" sz="1700" b="0">
                        <a:effectLst/>
                      </a:endParaRPr>
                    </a:p>
                  </a:txBody>
                  <a:tcPr marL="85396" marR="85396" marT="42698" marB="42698" anchor="ctr"/>
                </a:tc>
                <a:tc>
                  <a:txBody>
                    <a:bodyPr/>
                    <a:lstStyle/>
                    <a:p>
                      <a:pPr marL="0" marR="0">
                        <a:spcBef>
                          <a:spcPts val="0"/>
                        </a:spcBef>
                        <a:spcAft>
                          <a:spcPts val="0"/>
                        </a:spcAft>
                      </a:pPr>
                      <a:endParaRPr lang="en-US" sz="1700" dirty="0">
                        <a:effectLst/>
                      </a:endParaRPr>
                    </a:p>
                    <a:p>
                      <a:r>
                        <a:rPr lang="en-US" sz="1700" dirty="0">
                          <a:effectLst/>
                        </a:rPr>
                        <a:t>2</a:t>
                      </a:r>
                    </a:p>
                  </a:txBody>
                  <a:tcPr marL="85396" marR="85396" marT="42698" marB="42698" anchor="ctr"/>
                </a:tc>
              </a:tr>
            </a:tbl>
          </a:graphicData>
        </a:graphic>
      </p:graphicFrame>
      <p:sp>
        <p:nvSpPr>
          <p:cNvPr id="5" name="Rectangle 1"/>
          <p:cNvSpPr>
            <a:spLocks noChangeArrowheads="1"/>
          </p:cNvSpPr>
          <p:nvPr/>
        </p:nvSpPr>
        <p:spPr bwMode="auto">
          <a:xfrm>
            <a:off x="172812" y="1295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Number of recorded storms affecting North Carolina </a:t>
            </a:r>
          </a:p>
        </p:txBody>
      </p:sp>
    </p:spTree>
    <p:extLst>
      <p:ext uri="{BB962C8B-B14F-4D97-AF65-F5344CB8AC3E}">
        <p14:creationId xmlns:p14="http://schemas.microsoft.com/office/powerpoint/2010/main" val="4010229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Thunderstorms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Tx/>
              <a:buAutoNum type="arabicPeriod"/>
              <a:defRPr/>
            </a:pPr>
            <a:r>
              <a:rPr lang="en-US" sz="3600" u="sng" dirty="0" smtClean="0"/>
              <a:t>Air mass thunderstorms:</a:t>
            </a:r>
          </a:p>
          <a:p>
            <a:pPr marL="457200" indent="-457200">
              <a:defRPr/>
            </a:pPr>
            <a:r>
              <a:rPr lang="en-US" dirty="0" smtClean="0"/>
              <a:t>Short lived</a:t>
            </a:r>
          </a:p>
          <a:p>
            <a:pPr marL="457200" indent="-457200">
              <a:defRPr/>
            </a:pPr>
            <a:r>
              <a:rPr lang="en-US" dirty="0" smtClean="0"/>
              <a:t>Associated with </a:t>
            </a:r>
            <a:r>
              <a:rPr lang="en-US" dirty="0" err="1" smtClean="0"/>
              <a:t>mT</a:t>
            </a:r>
            <a:r>
              <a:rPr lang="en-US" dirty="0" smtClean="0"/>
              <a:t> air</a:t>
            </a:r>
          </a:p>
          <a:p>
            <a:pPr marL="457200" indent="-457200">
              <a:defRPr/>
            </a:pPr>
            <a:r>
              <a:rPr lang="en-US" dirty="0" smtClean="0"/>
              <a:t>Not severe</a:t>
            </a:r>
          </a:p>
          <a:p>
            <a:pPr marL="514350" indent="-514350">
              <a:spcBef>
                <a:spcPct val="50000"/>
              </a:spcBef>
              <a:buFontTx/>
              <a:buAutoNum type="arabicPeriod" startAt="2"/>
              <a:defRPr/>
            </a:pPr>
            <a:r>
              <a:rPr lang="en-US" u="sng" dirty="0" smtClean="0"/>
              <a:t>Frontal thunderstorms</a:t>
            </a:r>
          </a:p>
          <a:p>
            <a:pPr marL="514350" indent="-514350">
              <a:spcBef>
                <a:spcPct val="50000"/>
              </a:spcBef>
              <a:defRPr/>
            </a:pPr>
            <a:r>
              <a:rPr lang="en-US" dirty="0" smtClean="0"/>
              <a:t>Associated with cold fronts</a:t>
            </a:r>
          </a:p>
          <a:p>
            <a:pPr marL="514350" indent="-514350">
              <a:spcBef>
                <a:spcPct val="50000"/>
              </a:spcBef>
              <a:defRPr/>
            </a:pPr>
            <a:r>
              <a:rPr lang="en-US" dirty="0" smtClean="0"/>
              <a:t>Can happen any time of day</a:t>
            </a:r>
          </a:p>
          <a:p>
            <a:pPr marL="514350" indent="-514350">
              <a:spcBef>
                <a:spcPct val="50000"/>
              </a:spcBef>
              <a:defRPr/>
            </a:pPr>
            <a:r>
              <a:rPr lang="en-US" dirty="0" smtClean="0"/>
              <a:t>More severe</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Stages of Thunderstorm Development</a:t>
            </a:r>
            <a:endParaRPr lang="en-US" dirty="0"/>
          </a:p>
        </p:txBody>
      </p:sp>
      <p:sp>
        <p:nvSpPr>
          <p:cNvPr id="3" name="Content Placeholder 2"/>
          <p:cNvSpPr>
            <a:spLocks noGrp="1"/>
          </p:cNvSpPr>
          <p:nvPr>
            <p:ph idx="1"/>
          </p:nvPr>
        </p:nvSpPr>
        <p:spPr/>
        <p:txBody>
          <a:bodyPr/>
          <a:lstStyle/>
          <a:p>
            <a:pPr marL="990600" lvl="1" indent="-533400">
              <a:lnSpc>
                <a:spcPct val="80000"/>
              </a:lnSpc>
              <a:buFontTx/>
              <a:buAutoNum type="arabicPeriod"/>
            </a:pPr>
            <a:r>
              <a:rPr lang="en-US" sz="3600" u="sng" dirty="0" smtClean="0"/>
              <a:t>Cumulus stage</a:t>
            </a:r>
            <a:r>
              <a:rPr lang="en-US" sz="3600" dirty="0" smtClean="0"/>
              <a:t>: </a:t>
            </a:r>
          </a:p>
          <a:p>
            <a:pPr marL="1390650" lvl="2" indent="-533400">
              <a:lnSpc>
                <a:spcPct val="80000"/>
              </a:lnSpc>
            </a:pPr>
            <a:r>
              <a:rPr lang="en-US" sz="3200" dirty="0" smtClean="0"/>
              <a:t>Air rises in an updraft.  </a:t>
            </a:r>
          </a:p>
          <a:p>
            <a:pPr marL="1390650" lvl="2" indent="-533400">
              <a:lnSpc>
                <a:spcPct val="80000"/>
              </a:lnSpc>
            </a:pPr>
            <a:r>
              <a:rPr lang="en-US" sz="3200" dirty="0" smtClean="0"/>
              <a:t>A cloud is formed.</a:t>
            </a:r>
          </a:p>
          <a:p>
            <a:pPr>
              <a:buNone/>
            </a:pPr>
            <a:endParaRPr lang="en-US" dirty="0"/>
          </a:p>
        </p:txBody>
      </p:sp>
      <p:pic>
        <p:nvPicPr>
          <p:cNvPr id="4" name="Picture 4" descr="http://www.windows.ucar.edu/earth/Atmosphere/images/cumulus.jpg">
            <a:hlinkClick r:id="rId2"/>
          </p:cNvPr>
          <p:cNvPicPr>
            <a:picLocks noChangeAspect="1" noChangeArrowheads="1"/>
          </p:cNvPicPr>
          <p:nvPr/>
        </p:nvPicPr>
        <p:blipFill>
          <a:blip r:embed="rId3" cstate="print"/>
          <a:srcRect/>
          <a:stretch>
            <a:fillRect/>
          </a:stretch>
        </p:blipFill>
        <p:spPr bwMode="auto">
          <a:xfrm>
            <a:off x="3505200" y="3505200"/>
            <a:ext cx="2468563"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990600" lvl="1" indent="-533400">
              <a:lnSpc>
                <a:spcPct val="80000"/>
              </a:lnSpc>
              <a:buFontTx/>
              <a:buAutoNum type="arabicPeriod" startAt="2"/>
            </a:pPr>
            <a:r>
              <a:rPr lang="en-US" sz="3200" u="sng" dirty="0" smtClean="0"/>
              <a:t>Mature Stage</a:t>
            </a:r>
            <a:r>
              <a:rPr lang="en-US" sz="3200" dirty="0" smtClean="0"/>
              <a:t>: </a:t>
            </a:r>
          </a:p>
          <a:p>
            <a:pPr marL="990600" lvl="1" indent="-533400">
              <a:lnSpc>
                <a:spcPct val="80000"/>
              </a:lnSpc>
              <a:buFont typeface="Arial" charset="0"/>
              <a:buChar char="•"/>
            </a:pPr>
            <a:r>
              <a:rPr lang="en-US" sz="3200" dirty="0" smtClean="0"/>
              <a:t>Precipitation occurs</a:t>
            </a:r>
          </a:p>
          <a:p>
            <a:pPr marL="990600" lvl="1" indent="-533400">
              <a:lnSpc>
                <a:spcPct val="80000"/>
              </a:lnSpc>
              <a:buFont typeface="Arial" charset="0"/>
              <a:buChar char="•"/>
            </a:pPr>
            <a:r>
              <a:rPr lang="en-US" sz="3200" dirty="0" smtClean="0"/>
              <a:t>Air Cools and Sinks</a:t>
            </a:r>
          </a:p>
          <a:p>
            <a:pPr marL="990600" lvl="1" indent="-533400">
              <a:lnSpc>
                <a:spcPct val="80000"/>
              </a:lnSpc>
              <a:buFont typeface="Arial" charset="0"/>
              <a:buChar char="•"/>
            </a:pPr>
            <a:r>
              <a:rPr lang="en-US" sz="3200" dirty="0" smtClean="0"/>
              <a:t>Updrafts and Downdrafts</a:t>
            </a:r>
          </a:p>
          <a:p>
            <a:endParaRPr lang="en-US" dirty="0"/>
          </a:p>
        </p:txBody>
      </p:sp>
      <p:pic>
        <p:nvPicPr>
          <p:cNvPr id="4" name="Picture 8" descr="http://www.windows.ucar.edu/earth/Atmosphere/images/mature.jpg"/>
          <p:cNvPicPr>
            <a:picLocks noChangeAspect="1" noChangeArrowheads="1"/>
          </p:cNvPicPr>
          <p:nvPr/>
        </p:nvPicPr>
        <p:blipFill>
          <a:blip r:embed="rId2" cstate="print"/>
          <a:srcRect/>
          <a:stretch>
            <a:fillRect/>
          </a:stretch>
        </p:blipFill>
        <p:spPr bwMode="auto">
          <a:xfrm>
            <a:off x="5867400" y="2743200"/>
            <a:ext cx="3001963" cy="36144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990600" lvl="1" indent="-533400">
              <a:lnSpc>
                <a:spcPct val="80000"/>
              </a:lnSpc>
              <a:buFontTx/>
              <a:buAutoNum type="arabicPeriod" startAt="3"/>
            </a:pPr>
            <a:r>
              <a:rPr lang="en-US" sz="3200" u="sng" dirty="0" smtClean="0"/>
              <a:t>Dissipation Stage</a:t>
            </a:r>
            <a:r>
              <a:rPr lang="en-US" sz="3200" dirty="0" smtClean="0"/>
              <a:t>:</a:t>
            </a:r>
          </a:p>
          <a:p>
            <a:pPr marL="990600" lvl="1" indent="-533400">
              <a:lnSpc>
                <a:spcPct val="80000"/>
              </a:lnSpc>
              <a:buFont typeface="Arial" charset="0"/>
              <a:buChar char="•"/>
            </a:pPr>
            <a:r>
              <a:rPr lang="en-US" sz="3200" dirty="0" smtClean="0"/>
              <a:t>More downdrafts than updrafts</a:t>
            </a:r>
          </a:p>
          <a:p>
            <a:pPr marL="990600" lvl="1" indent="-533400">
              <a:lnSpc>
                <a:spcPct val="80000"/>
              </a:lnSpc>
              <a:buFont typeface="Arial" charset="0"/>
              <a:buChar char="•"/>
            </a:pPr>
            <a:r>
              <a:rPr lang="en-US" sz="3200" dirty="0" smtClean="0"/>
              <a:t>Air no longer rises = cloud disappears</a:t>
            </a:r>
          </a:p>
          <a:p>
            <a:pPr>
              <a:buNone/>
            </a:pPr>
            <a:endParaRPr lang="en-US" dirty="0"/>
          </a:p>
        </p:txBody>
      </p:sp>
      <p:pic>
        <p:nvPicPr>
          <p:cNvPr id="4" name="Picture 6" descr="http://www.windows.ucar.edu/earth/Atmosphere/images/dissipating.jpg">
            <a:hlinkClick r:id="rId2"/>
          </p:cNvPr>
          <p:cNvPicPr>
            <a:picLocks noChangeAspect="1" noChangeArrowheads="1"/>
          </p:cNvPicPr>
          <p:nvPr/>
        </p:nvPicPr>
        <p:blipFill>
          <a:blip r:embed="rId3" cstate="print"/>
          <a:srcRect/>
          <a:stretch>
            <a:fillRect/>
          </a:stretch>
        </p:blipFill>
        <p:spPr bwMode="auto">
          <a:xfrm>
            <a:off x="5257800" y="3276600"/>
            <a:ext cx="2697163" cy="3247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Storm Animation</a:t>
            </a:r>
            <a:endParaRPr lang="en-US" dirty="0"/>
          </a:p>
        </p:txBody>
      </p:sp>
      <p:pic>
        <p:nvPicPr>
          <p:cNvPr id="4" name="Picture 2" descr="Thunderstorm Animation"/>
          <p:cNvPicPr>
            <a:picLocks noGrp="1" noChangeAspect="1" noChangeArrowheads="1" noCrop="1"/>
          </p:cNvPicPr>
          <p:nvPr>
            <p:ph idx="1"/>
          </p:nvPr>
        </p:nvPicPr>
        <p:blipFill>
          <a:blip r:embed="rId2" cstate="print"/>
          <a:srcRect/>
          <a:stretch>
            <a:fillRect/>
          </a:stretch>
        </p:blipFill>
        <p:spPr bwMode="auto">
          <a:xfrm>
            <a:off x="3124200" y="1932781"/>
            <a:ext cx="2667000" cy="355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TotalTime>
  <Words>1123</Words>
  <Application>Microsoft Office PowerPoint</Application>
  <PresentationFormat>On-screen Show (4:3)</PresentationFormat>
  <Paragraphs>177</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Comic Sans MS</vt:lpstr>
      <vt:lpstr>Office Theme</vt:lpstr>
      <vt:lpstr>Thunderstorms, Tornadoes and Hurricanes</vt:lpstr>
      <vt:lpstr>Thunderstorms</vt:lpstr>
      <vt:lpstr>Ingredients for a Thunderstorm</vt:lpstr>
      <vt:lpstr>PowerPoint Presentation</vt:lpstr>
      <vt:lpstr>Types of Thunderstorms</vt:lpstr>
      <vt:lpstr>Stages of Thunderstorm Development</vt:lpstr>
      <vt:lpstr>PowerPoint Presentation</vt:lpstr>
      <vt:lpstr>PowerPoint Presentation</vt:lpstr>
      <vt:lpstr>Storm Animation</vt:lpstr>
      <vt:lpstr>Severe Thunderstorms</vt:lpstr>
      <vt:lpstr>PowerPoint Presentation</vt:lpstr>
      <vt:lpstr>Lightning</vt:lpstr>
      <vt:lpstr>Lightning Strikes!</vt:lpstr>
      <vt:lpstr>PowerPoint Presentation</vt:lpstr>
      <vt:lpstr>PowerPoint Presentation</vt:lpstr>
      <vt:lpstr>Lightning Facts - FYI</vt:lpstr>
      <vt:lpstr>Floods</vt:lpstr>
      <vt:lpstr>Where tornadoes form</vt:lpstr>
      <vt:lpstr>Formation of the tornado</vt:lpstr>
      <vt:lpstr>Stages of Tornado formation</vt:lpstr>
      <vt:lpstr>PowerPoint Presentation</vt:lpstr>
      <vt:lpstr>PowerPoint Presentation</vt:lpstr>
      <vt:lpstr>Fujita Scale</vt:lpstr>
      <vt:lpstr>Enhanced Fujita Scale</vt:lpstr>
      <vt:lpstr>Tornado damage</vt:lpstr>
      <vt:lpstr>Tornado Distribution</vt:lpstr>
      <vt:lpstr>What is a hurricane?</vt:lpstr>
      <vt:lpstr>What does a hurricane need to form?</vt:lpstr>
      <vt:lpstr>Hurricane Distribution</vt:lpstr>
      <vt:lpstr>Movement of a Hurricane</vt:lpstr>
      <vt:lpstr>Stages of Development</vt:lpstr>
      <vt:lpstr>Tropical Depression</vt:lpstr>
      <vt:lpstr>Tropical Storms</vt:lpstr>
      <vt:lpstr>Hurricane</vt:lpstr>
      <vt:lpstr>Eye and Eye Wall</vt:lpstr>
      <vt:lpstr>Hurricane Classification</vt:lpstr>
      <vt:lpstr>The Saffir-Simpson Scale</vt:lpstr>
      <vt:lpstr>Hurricane Hazards</vt:lpstr>
      <vt:lpstr>PowerPoint Presentation</vt:lpstr>
      <vt:lpstr>PowerPoint Presentation</vt:lpstr>
      <vt:lpstr>North Carolina and Hurricanes</vt:lpstr>
    </vt:vector>
  </TitlesOfParts>
  <Company>Wake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Tornadoes and Hurricanes</dc:title>
  <dc:creator>sterry</dc:creator>
  <cp:lastModifiedBy>knaylor</cp:lastModifiedBy>
  <cp:revision>44</cp:revision>
  <cp:lastPrinted>2017-12-07T18:51:15Z</cp:lastPrinted>
  <dcterms:created xsi:type="dcterms:W3CDTF">2013-05-03T11:12:15Z</dcterms:created>
  <dcterms:modified xsi:type="dcterms:W3CDTF">2017-12-07T19:07:19Z</dcterms:modified>
</cp:coreProperties>
</file>