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PT Sans Narrow" panose="020B0604020202020204" charset="0"/>
      <p:regular r:id="rId13"/>
      <p:bold r:id="rId14"/>
    </p:embeddedFont>
    <p:embeddedFont>
      <p:font typeface="Open Sans" panose="020B060402020202020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5" d="100"/>
          <a:sy n="115" d="100"/>
        </p:scale>
        <p:origin x="28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91155110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2216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35653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79240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57179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08019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482975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76944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15143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046989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02844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cxnSp>
        <p:nvCxnSpPr>
          <p:cNvPr id="10" name="Shape 10"/>
          <p:cNvCxnSpPr/>
          <p:nvPr/>
        </p:nvCxnSpPr>
        <p:spPr>
          <a:xfrm>
            <a:off x="7007735" y="3176887"/>
            <a:ext cx="562200" cy="0"/>
          </a:xfrm>
          <a:prstGeom prst="straightConnector1">
            <a:avLst/>
          </a:prstGeom>
          <a:noFill/>
          <a:ln w="76200" cap="flat" cmpd="sng">
            <a:solidFill>
              <a:schemeClr val="lt2"/>
            </a:solidFill>
            <a:prstDash val="solid"/>
            <a:round/>
            <a:headEnd type="none" w="med" len="med"/>
            <a:tailEnd type="none" w="med" len="med"/>
          </a:ln>
        </p:spPr>
      </p:cxnSp>
      <p:cxnSp>
        <p:nvCxnSpPr>
          <p:cNvPr id="11" name="Shape 11"/>
          <p:cNvCxnSpPr/>
          <p:nvPr/>
        </p:nvCxnSpPr>
        <p:spPr>
          <a:xfrm>
            <a:off x="1575034" y="3158251"/>
            <a:ext cx="562200" cy="0"/>
          </a:xfrm>
          <a:prstGeom prst="straightConnector1">
            <a:avLst/>
          </a:prstGeom>
          <a:noFill/>
          <a:ln w="76200" cap="flat" cmpd="sng">
            <a:solidFill>
              <a:schemeClr val="lt2"/>
            </a:solidFill>
            <a:prstDash val="solid"/>
            <a:round/>
            <a:headEnd type="none" w="med" len="med"/>
            <a:tailEnd type="none" w="med" len="med"/>
          </a:ln>
        </p:spPr>
      </p:cxnSp>
      <p:grpSp>
        <p:nvGrpSpPr>
          <p:cNvPr id="12" name="Shape 12"/>
          <p:cNvGrpSpPr/>
          <p:nvPr/>
        </p:nvGrpSpPr>
        <p:grpSpPr>
          <a:xfrm>
            <a:off x="1004144" y="1022025"/>
            <a:ext cx="7136667" cy="152400"/>
            <a:chOff x="1346428" y="1011300"/>
            <a:chExt cx="6452100" cy="152400"/>
          </a:xfrm>
        </p:grpSpPr>
        <p:cxnSp>
          <p:nvCxnSpPr>
            <p:cNvPr id="13" name="Shape 13"/>
            <p:cNvCxnSpPr/>
            <p:nvPr/>
          </p:nvCxnSpPr>
          <p:spPr>
            <a:xfrm rot="10800000">
              <a:off x="1346428" y="1011300"/>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4" name="Shape 14"/>
            <p:cNvCxnSpPr/>
            <p:nvPr/>
          </p:nvCxnSpPr>
          <p:spPr>
            <a:xfrm rot="10800000">
              <a:off x="1346428" y="1163700"/>
              <a:ext cx="6452100" cy="0"/>
            </a:xfrm>
            <a:prstGeom prst="straightConnector1">
              <a:avLst/>
            </a:prstGeom>
            <a:noFill/>
            <a:ln w="9525" cap="flat" cmpd="sng">
              <a:solidFill>
                <a:schemeClr val="accent3"/>
              </a:solidFill>
              <a:prstDash val="solid"/>
              <a:round/>
              <a:headEnd type="none" w="med" len="med"/>
              <a:tailEnd type="none" w="med" len="med"/>
            </a:ln>
          </p:spPr>
        </p:cxnSp>
      </p:grpSp>
      <p:grpSp>
        <p:nvGrpSpPr>
          <p:cNvPr id="15" name="Shape 15"/>
          <p:cNvGrpSpPr/>
          <p:nvPr/>
        </p:nvGrpSpPr>
        <p:grpSpPr>
          <a:xfrm>
            <a:off x="1004151" y="3969100"/>
            <a:ext cx="7136667" cy="152400"/>
            <a:chOff x="1346435" y="3969087"/>
            <a:chExt cx="6452100" cy="152400"/>
          </a:xfrm>
        </p:grpSpPr>
        <p:cxnSp>
          <p:nvCxnSpPr>
            <p:cNvPr id="16" name="Shape 16"/>
            <p:cNvCxnSpPr/>
            <p:nvPr/>
          </p:nvCxnSpPr>
          <p:spPr>
            <a:xfrm>
              <a:off x="1346435" y="4121487"/>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7" name="Shape 17"/>
            <p:cNvCxnSpPr/>
            <p:nvPr/>
          </p:nvCxnSpPr>
          <p:spPr>
            <a:xfrm>
              <a:off x="1346435" y="3969087"/>
              <a:ext cx="6452100" cy="0"/>
            </a:xfrm>
            <a:prstGeom prst="straightConnector1">
              <a:avLst/>
            </a:prstGeom>
            <a:noFill/>
            <a:ln w="9525" cap="flat" cmpd="sng">
              <a:solidFill>
                <a:schemeClr val="accent3"/>
              </a:solidFill>
              <a:prstDash val="solid"/>
              <a:round/>
              <a:headEnd type="none" w="med" len="med"/>
              <a:tailEnd type="none" w="med" len="med"/>
            </a:ln>
          </p:spPr>
        </p:cxnSp>
      </p:grpSp>
      <p:sp>
        <p:nvSpPr>
          <p:cNvPr id="18" name="Shape 18"/>
          <p:cNvSpPr txBox="1">
            <a:spLocks noGrp="1"/>
          </p:cNvSpPr>
          <p:nvPr>
            <p:ph type="ctrTitle"/>
          </p:nvPr>
        </p:nvSpPr>
        <p:spPr>
          <a:xfrm>
            <a:off x="1004150" y="1751764"/>
            <a:ext cx="7136700" cy="1022400"/>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19" name="Shape 19"/>
          <p:cNvSpPr txBox="1">
            <a:spLocks noGrp="1"/>
          </p:cNvSpPr>
          <p:nvPr>
            <p:ph type="subTitle" idx="1"/>
          </p:nvPr>
        </p:nvSpPr>
        <p:spPr>
          <a:xfrm>
            <a:off x="2137225" y="2850039"/>
            <a:ext cx="48705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5"/>
        <p:cNvGrpSpPr/>
        <p:nvPr/>
      </p:nvGrpSpPr>
      <p:grpSpPr>
        <a:xfrm>
          <a:off x="0" y="0"/>
          <a:ext cx="0" cy="0"/>
          <a:chOff x="0" y="0"/>
          <a:chExt cx="0" cy="0"/>
        </a:xfrm>
      </p:grpSpPr>
      <p:sp>
        <p:nvSpPr>
          <p:cNvPr id="56" name="Shape 56"/>
          <p:cNvSpPr/>
          <p:nvPr/>
        </p:nvSpPr>
        <p:spPr>
          <a:xfrm>
            <a:off x="-75"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7" name="Shape 57"/>
          <p:cNvSpPr txBox="1">
            <a:spLocks noGrp="1"/>
          </p:cNvSpPr>
          <p:nvPr>
            <p:ph type="title"/>
          </p:nvPr>
        </p:nvSpPr>
        <p:spPr>
          <a:xfrm>
            <a:off x="311700" y="1304850"/>
            <a:ext cx="8520600" cy="1538400"/>
          </a:xfrm>
          <a:prstGeom prst="rect">
            <a:avLst/>
          </a:prstGeom>
        </p:spPr>
        <p:txBody>
          <a:bodyPr lIns="91425" tIns="91425" rIns="91425" bIns="91425" anchor="ctr" anchorCtr="0"/>
          <a:lstStyle>
            <a:lvl1pPr lvl="0" algn="ctr">
              <a:spcBef>
                <a:spcPts val="0"/>
              </a:spcBef>
              <a:buClr>
                <a:schemeClr val="accent3"/>
              </a:buClr>
              <a:buSzPct val="100000"/>
              <a:defRPr sz="13000">
                <a:solidFill>
                  <a:schemeClr val="accent3"/>
                </a:solidFill>
              </a:defRPr>
            </a:lvl1pPr>
            <a:lvl2pPr lvl="1" algn="ctr">
              <a:spcBef>
                <a:spcPts val="0"/>
              </a:spcBef>
              <a:buClr>
                <a:schemeClr val="accent3"/>
              </a:buClr>
              <a:buSzPct val="100000"/>
              <a:defRPr sz="13000">
                <a:solidFill>
                  <a:schemeClr val="accent3"/>
                </a:solidFill>
              </a:defRPr>
            </a:lvl2pPr>
            <a:lvl3pPr lvl="2" algn="ctr">
              <a:spcBef>
                <a:spcPts val="0"/>
              </a:spcBef>
              <a:buClr>
                <a:schemeClr val="accent3"/>
              </a:buClr>
              <a:buSzPct val="100000"/>
              <a:defRPr sz="13000">
                <a:solidFill>
                  <a:schemeClr val="accent3"/>
                </a:solidFill>
              </a:defRPr>
            </a:lvl3pPr>
            <a:lvl4pPr lvl="3" algn="ctr">
              <a:spcBef>
                <a:spcPts val="0"/>
              </a:spcBef>
              <a:buClr>
                <a:schemeClr val="accent3"/>
              </a:buClr>
              <a:buSzPct val="100000"/>
              <a:defRPr sz="13000">
                <a:solidFill>
                  <a:schemeClr val="accent3"/>
                </a:solidFill>
              </a:defRPr>
            </a:lvl4pPr>
            <a:lvl5pPr lvl="4" algn="ctr">
              <a:spcBef>
                <a:spcPts val="0"/>
              </a:spcBef>
              <a:buClr>
                <a:schemeClr val="accent3"/>
              </a:buClr>
              <a:buSzPct val="100000"/>
              <a:defRPr sz="13000">
                <a:solidFill>
                  <a:schemeClr val="accent3"/>
                </a:solidFill>
              </a:defRPr>
            </a:lvl5pPr>
            <a:lvl6pPr lvl="5" algn="ctr">
              <a:spcBef>
                <a:spcPts val="0"/>
              </a:spcBef>
              <a:buClr>
                <a:schemeClr val="accent3"/>
              </a:buClr>
              <a:buSzPct val="100000"/>
              <a:defRPr sz="13000">
                <a:solidFill>
                  <a:schemeClr val="accent3"/>
                </a:solidFill>
              </a:defRPr>
            </a:lvl6pPr>
            <a:lvl7pPr lvl="6" algn="ctr">
              <a:spcBef>
                <a:spcPts val="0"/>
              </a:spcBef>
              <a:buClr>
                <a:schemeClr val="accent3"/>
              </a:buClr>
              <a:buSzPct val="100000"/>
              <a:defRPr sz="13000">
                <a:solidFill>
                  <a:schemeClr val="accent3"/>
                </a:solidFill>
              </a:defRPr>
            </a:lvl7pPr>
            <a:lvl8pPr lvl="7" algn="ctr">
              <a:spcBef>
                <a:spcPts val="0"/>
              </a:spcBef>
              <a:buClr>
                <a:schemeClr val="accent3"/>
              </a:buClr>
              <a:buSzPct val="100000"/>
              <a:defRPr sz="13000">
                <a:solidFill>
                  <a:schemeClr val="accent3"/>
                </a:solidFill>
              </a:defRPr>
            </a:lvl8pPr>
            <a:lvl9pPr lvl="8" algn="ctr">
              <a:spcBef>
                <a:spcPts val="0"/>
              </a:spcBef>
              <a:buClr>
                <a:schemeClr val="accent3"/>
              </a:buClr>
              <a:buSzPct val="100000"/>
              <a:defRPr sz="13000">
                <a:solidFill>
                  <a:schemeClr val="accent3"/>
                </a:solidFill>
              </a:defRPr>
            </a:lvl9pPr>
          </a:lstStyle>
          <a:p>
            <a:endParaRPr/>
          </a:p>
        </p:txBody>
      </p:sp>
      <p:sp>
        <p:nvSpPr>
          <p:cNvPr id="58" name="Shape 58"/>
          <p:cNvSpPr txBox="1">
            <a:spLocks noGrp="1"/>
          </p:cNvSpPr>
          <p:nvPr>
            <p:ph type="body" idx="1"/>
          </p:nvPr>
        </p:nvSpPr>
        <p:spPr>
          <a:xfrm>
            <a:off x="311700" y="2995650"/>
            <a:ext cx="85206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9" name="Shape 5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1"/>
        <p:cNvGrpSpPr/>
        <p:nvPr/>
      </p:nvGrpSpPr>
      <p:grpSpPr>
        <a:xfrm>
          <a:off x="0" y="0"/>
          <a:ext cx="0" cy="0"/>
          <a:chOff x="0" y="0"/>
          <a:chExt cx="0" cy="0"/>
        </a:xfrm>
      </p:grpSpPr>
      <p:sp>
        <p:nvSpPr>
          <p:cNvPr id="22" name="Shape 22"/>
          <p:cNvSpPr/>
          <p:nvPr/>
        </p:nvSpPr>
        <p:spPr>
          <a:xfrm>
            <a:off x="-50" y="2571900"/>
            <a:ext cx="9144000" cy="25716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3" name="Shape 23"/>
          <p:cNvSpPr txBox="1">
            <a:spLocks noGrp="1"/>
          </p:cNvSpPr>
          <p:nvPr>
            <p:ph type="title"/>
          </p:nvPr>
        </p:nvSpPr>
        <p:spPr>
          <a:xfrm>
            <a:off x="311700" y="814800"/>
            <a:ext cx="8571300" cy="942000"/>
          </a:xfrm>
          <a:prstGeom prst="rect">
            <a:avLst/>
          </a:prstGeom>
        </p:spPr>
        <p:txBody>
          <a:bodyPr lIns="91425" tIns="91425" rIns="91425" bIns="91425" anchor="ctr"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5"/>
        <p:cNvGrpSpPr/>
        <p:nvPr/>
      </p:nvGrpSpPr>
      <p:grpSpPr>
        <a:xfrm>
          <a:off x="0" y="0"/>
          <a:ext cx="0" cy="0"/>
          <a:chOff x="0" y="0"/>
          <a:chExt cx="0" cy="0"/>
        </a:xfrm>
      </p:grpSpPr>
      <p:sp>
        <p:nvSpPr>
          <p:cNvPr id="26" name="Shape 26"/>
          <p:cNvSpPr/>
          <p:nvPr/>
        </p:nvSpPr>
        <p:spPr>
          <a:xfrm>
            <a:off x="-75" y="5045700"/>
            <a:ext cx="9144000" cy="978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7" name="Shape 27"/>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11700" y="1266325"/>
            <a:ext cx="8520600" cy="330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body" idx="1"/>
          </p:nvPr>
        </p:nvSpPr>
        <p:spPr>
          <a:xfrm>
            <a:off x="311700" y="1266175"/>
            <a:ext cx="3999900"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3" name="Shape 33"/>
          <p:cNvSpPr txBox="1">
            <a:spLocks noGrp="1"/>
          </p:cNvSpPr>
          <p:nvPr>
            <p:ph type="body" idx="2"/>
          </p:nvPr>
        </p:nvSpPr>
        <p:spPr>
          <a:xfrm>
            <a:off x="4832400" y="1266175"/>
            <a:ext cx="3999900"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0" name="Shape 4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6"/>
        </a:solidFill>
        <a:effectLst/>
      </p:bgPr>
    </p:bg>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526350"/>
            <a:ext cx="5613600" cy="4090800"/>
          </a:xfrm>
          <a:prstGeom prst="rect">
            <a:avLst/>
          </a:prstGeom>
        </p:spPr>
        <p:txBody>
          <a:bodyPr lIns="91425" tIns="91425" rIns="91425" bIns="91425" anchor="ctr" anchorCtr="0"/>
          <a:lstStyle>
            <a:lvl1pPr lvl="0">
              <a:spcBef>
                <a:spcPts val="0"/>
              </a:spcBef>
              <a:buClr>
                <a:schemeClr val="dk2"/>
              </a:buClr>
              <a:buSzPct val="100000"/>
              <a:defRPr sz="5400" b="0">
                <a:solidFill>
                  <a:schemeClr val="dk2"/>
                </a:solidFill>
              </a:defRPr>
            </a:lvl1pPr>
            <a:lvl2pPr lvl="1">
              <a:spcBef>
                <a:spcPts val="0"/>
              </a:spcBef>
              <a:buClr>
                <a:schemeClr val="dk2"/>
              </a:buClr>
              <a:buSzPct val="100000"/>
              <a:defRPr sz="5400" b="0">
                <a:solidFill>
                  <a:schemeClr val="dk2"/>
                </a:solidFill>
              </a:defRPr>
            </a:lvl2pPr>
            <a:lvl3pPr lvl="2">
              <a:spcBef>
                <a:spcPts val="0"/>
              </a:spcBef>
              <a:buClr>
                <a:schemeClr val="dk2"/>
              </a:buClr>
              <a:buSzPct val="100000"/>
              <a:defRPr sz="5400" b="0">
                <a:solidFill>
                  <a:schemeClr val="dk2"/>
                </a:solidFill>
              </a:defRPr>
            </a:lvl3pPr>
            <a:lvl4pPr lvl="3">
              <a:spcBef>
                <a:spcPts val="0"/>
              </a:spcBef>
              <a:buClr>
                <a:schemeClr val="dk2"/>
              </a:buClr>
              <a:buSzPct val="100000"/>
              <a:defRPr sz="5400" b="0">
                <a:solidFill>
                  <a:schemeClr val="dk2"/>
                </a:solidFill>
              </a:defRPr>
            </a:lvl4pPr>
            <a:lvl5pPr lvl="4">
              <a:spcBef>
                <a:spcPts val="0"/>
              </a:spcBef>
              <a:buClr>
                <a:schemeClr val="dk2"/>
              </a:buClr>
              <a:buSzPct val="100000"/>
              <a:defRPr sz="5400" b="0">
                <a:solidFill>
                  <a:schemeClr val="dk2"/>
                </a:solidFill>
              </a:defRPr>
            </a:lvl5pPr>
            <a:lvl6pPr lvl="5">
              <a:spcBef>
                <a:spcPts val="0"/>
              </a:spcBef>
              <a:buClr>
                <a:schemeClr val="dk2"/>
              </a:buClr>
              <a:buSzPct val="100000"/>
              <a:defRPr sz="5400" b="0">
                <a:solidFill>
                  <a:schemeClr val="dk2"/>
                </a:solidFill>
              </a:defRPr>
            </a:lvl6pPr>
            <a:lvl7pPr lvl="6">
              <a:spcBef>
                <a:spcPts val="0"/>
              </a:spcBef>
              <a:buClr>
                <a:schemeClr val="dk2"/>
              </a:buClr>
              <a:buSzPct val="100000"/>
              <a:defRPr sz="5400" b="0">
                <a:solidFill>
                  <a:schemeClr val="dk2"/>
                </a:solidFill>
              </a:defRPr>
            </a:lvl7pPr>
            <a:lvl8pPr lvl="7">
              <a:spcBef>
                <a:spcPts val="0"/>
              </a:spcBef>
              <a:buClr>
                <a:schemeClr val="dk2"/>
              </a:buClr>
              <a:buSzPct val="100000"/>
              <a:defRPr sz="5400" b="0">
                <a:solidFill>
                  <a:schemeClr val="dk2"/>
                </a:solidFill>
              </a:defRPr>
            </a:lvl8pPr>
            <a:lvl9pPr lvl="8">
              <a:spcBef>
                <a:spcPts val="0"/>
              </a:spcBef>
              <a:buClr>
                <a:schemeClr val="dk2"/>
              </a:buClr>
              <a:buSzPct val="100000"/>
              <a:defRPr sz="5400" b="0">
                <a:solidFill>
                  <a:schemeClr val="dk2"/>
                </a:solidFill>
              </a:defRPr>
            </a:lvl9pPr>
          </a:lstStyle>
          <a:p>
            <a:endParaRPr/>
          </a:p>
        </p:txBody>
      </p:sp>
      <p:sp>
        <p:nvSpPr>
          <p:cNvPr id="44" name="Shape 4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a:off x="4572000" y="0"/>
            <a:ext cx="4572000" cy="51435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cxnSp>
        <p:nvCxnSpPr>
          <p:cNvPr id="47" name="Shape 47"/>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8" name="Shape 48"/>
          <p:cNvSpPr txBox="1">
            <a:spLocks noGrp="1"/>
          </p:cNvSpPr>
          <p:nvPr>
            <p:ph type="title"/>
          </p:nvPr>
        </p:nvSpPr>
        <p:spPr>
          <a:xfrm>
            <a:off x="265500" y="1039675"/>
            <a:ext cx="4045200" cy="16758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9" name="Shape 49"/>
          <p:cNvSpPr txBox="1">
            <a:spLocks noGrp="1"/>
          </p:cNvSpPr>
          <p:nvPr>
            <p:ph type="subTitle" idx="1"/>
          </p:nvPr>
        </p:nvSpPr>
        <p:spPr>
          <a:xfrm>
            <a:off x="265500" y="27268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0" name="Shape 50"/>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311700" y="4230725"/>
            <a:ext cx="5998800" cy="598800"/>
          </a:xfrm>
          <a:prstGeom prst="rect">
            <a:avLst/>
          </a:prstGeom>
        </p:spPr>
        <p:txBody>
          <a:bodyPr lIns="91425" tIns="91425" rIns="91425" bIns="91425" anchor="ctr" anchorCtr="0"/>
          <a:lstStyle>
            <a:lvl1pPr lvl="0">
              <a:lnSpc>
                <a:spcPct val="100000"/>
              </a:lnSpc>
              <a:spcBef>
                <a:spcPts val="0"/>
              </a:spcBef>
              <a:spcAft>
                <a:spcPts val="0"/>
              </a:spcAft>
              <a:buSzPct val="100000"/>
              <a:buFont typeface="PT Sans Narrow"/>
              <a:buNone/>
              <a:defRPr sz="2400">
                <a:latin typeface="PT Sans Narrow"/>
                <a:ea typeface="PT Sans Narrow"/>
                <a:cs typeface="PT Sans Narrow"/>
                <a:sym typeface="PT Sans Narrow"/>
              </a:defRPr>
            </a:lvl1pPr>
          </a:lstStyle>
          <a:p>
            <a:endParaRPr/>
          </a:p>
        </p:txBody>
      </p:sp>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707400"/>
          </a:xfrm>
          <a:prstGeom prst="rect">
            <a:avLst/>
          </a:prstGeom>
          <a:noFill/>
          <a:ln>
            <a:noFill/>
          </a:ln>
        </p:spPr>
        <p:txBody>
          <a:bodyPr lIns="91425" tIns="91425" rIns="91425" bIns="91425" anchor="t" anchorCtr="0"/>
          <a:lstStyle>
            <a:lvl1pPr lvl="0">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1pPr>
            <a:lvl2pPr lvl="1">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2pPr>
            <a:lvl3pPr lvl="2">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3pPr>
            <a:lvl4pPr lvl="3">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4pPr>
            <a:lvl5pPr lvl="4">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5pPr>
            <a:lvl6pPr lvl="5">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6pPr>
            <a:lvl7pPr lvl="6">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7pPr>
            <a:lvl8pPr lvl="7">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8pPr>
            <a:lvl9pPr lvl="8">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Shape 7"/>
          <p:cNvSpPr txBox="1">
            <a:spLocks noGrp="1"/>
          </p:cNvSpPr>
          <p:nvPr>
            <p:ph type="body" idx="1"/>
          </p:nvPr>
        </p:nvSpPr>
        <p:spPr>
          <a:xfrm>
            <a:off x="311700" y="1266325"/>
            <a:ext cx="8520600" cy="33027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Open Sans"/>
              <a:defRPr sz="1800">
                <a:solidFill>
                  <a:schemeClr val="dk2"/>
                </a:solidFill>
                <a:latin typeface="Open Sans"/>
                <a:ea typeface="Open Sans"/>
                <a:cs typeface="Open Sans"/>
                <a:sym typeface="Open Sans"/>
              </a:defRPr>
            </a:lvl1pPr>
            <a:lvl2pPr lvl="1">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2pPr>
            <a:lvl3pPr lvl="2">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3pPr>
            <a:lvl4pPr lvl="3">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4pPr>
            <a:lvl5pPr lvl="4">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5pPr>
            <a:lvl6pPr lvl="5">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6pPr>
            <a:lvl7pPr lvl="6">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7pPr>
            <a:lvl8pPr lvl="7">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8pPr>
            <a:lvl9pPr lvl="8">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Open Sans"/>
                <a:ea typeface="Open Sans"/>
                <a:cs typeface="Open Sans"/>
                <a:sym typeface="Open Sans"/>
              </a:rPr>
              <a:t>‹#›</a:t>
            </a:fld>
            <a:endParaRPr lang="en" sz="1000">
              <a:solidFill>
                <a:schemeClr val="dk2"/>
              </a:solidFill>
              <a:latin typeface="Open Sans"/>
              <a:ea typeface="Open Sans"/>
              <a:cs typeface="Open Sans"/>
              <a:sym typeface="Open San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nytimes.com/2001/06/13/us/branch-davidians-shed-no-tears-for-mcveigh.html"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http://www.cnn.com/2011/US/04/14/waco.koresh.believers/index.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5.jpg"/><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1004150" y="1751764"/>
            <a:ext cx="7136700" cy="1022400"/>
          </a:xfrm>
          <a:prstGeom prst="rect">
            <a:avLst/>
          </a:prstGeom>
        </p:spPr>
        <p:txBody>
          <a:bodyPr lIns="91425" tIns="91425" rIns="91425" bIns="91425" anchor="b" anchorCtr="0">
            <a:noAutofit/>
          </a:bodyPr>
          <a:lstStyle/>
          <a:p>
            <a:pPr lvl="0">
              <a:spcBef>
                <a:spcPts val="0"/>
              </a:spcBef>
              <a:buNone/>
            </a:pPr>
            <a:r>
              <a:rPr lang="en"/>
              <a:t>Oklahoma City Bombing</a:t>
            </a:r>
          </a:p>
        </p:txBody>
      </p:sp>
      <p:sp>
        <p:nvSpPr>
          <p:cNvPr id="67" name="Shape 67"/>
          <p:cNvSpPr txBox="1">
            <a:spLocks noGrp="1"/>
          </p:cNvSpPr>
          <p:nvPr>
            <p:ph type="subTitle" idx="1"/>
          </p:nvPr>
        </p:nvSpPr>
        <p:spPr>
          <a:xfrm>
            <a:off x="2137225" y="2850039"/>
            <a:ext cx="4870500" cy="792600"/>
          </a:xfrm>
          <a:prstGeom prst="rect">
            <a:avLst/>
          </a:prstGeom>
        </p:spPr>
        <p:txBody>
          <a:bodyPr lIns="91425" tIns="91425" rIns="91425" bIns="91425" anchor="t" anchorCtr="0">
            <a:noAutofit/>
          </a:bodyPr>
          <a:lstStyle/>
          <a:p>
            <a:pPr lvl="0">
              <a:spcBef>
                <a:spcPts val="0"/>
              </a:spcBef>
              <a:buNone/>
            </a:pPr>
            <a:r>
              <a:rPr lang="en"/>
              <a:t>By: Sarah Lezzer,</a:t>
            </a:r>
          </a:p>
          <a:p>
            <a:pPr lvl="0">
              <a:spcBef>
                <a:spcPts val="0"/>
              </a:spcBef>
              <a:buNone/>
            </a:pPr>
            <a:r>
              <a:rPr lang="en"/>
              <a:t>Lauren Spell,</a:t>
            </a:r>
          </a:p>
          <a:p>
            <a:pPr lvl="0">
              <a:spcBef>
                <a:spcPts val="0"/>
              </a:spcBef>
              <a:buNone/>
            </a:pPr>
            <a:r>
              <a:rPr lang="en"/>
              <a:t>Grace Ward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Citations</a:t>
            </a:r>
          </a:p>
        </p:txBody>
      </p:sp>
      <p:sp>
        <p:nvSpPr>
          <p:cNvPr id="131" name="Shape 131"/>
          <p:cNvSpPr txBox="1">
            <a:spLocks noGrp="1"/>
          </p:cNvSpPr>
          <p:nvPr>
            <p:ph type="body" idx="1"/>
          </p:nvPr>
        </p:nvSpPr>
        <p:spPr>
          <a:xfrm>
            <a:off x="311700" y="920400"/>
            <a:ext cx="8520600" cy="4223100"/>
          </a:xfrm>
          <a:prstGeom prst="rect">
            <a:avLst/>
          </a:prstGeom>
        </p:spPr>
        <p:txBody>
          <a:bodyPr lIns="91425" tIns="91425" rIns="91425" bIns="91425" anchor="t" anchorCtr="0">
            <a:noAutofit/>
          </a:bodyPr>
          <a:lstStyle/>
          <a:p>
            <a:pPr lvl="0">
              <a:spcBef>
                <a:spcPts val="0"/>
              </a:spcBef>
              <a:buNone/>
            </a:pPr>
            <a:r>
              <a:rPr lang="en" sz="1200"/>
              <a:t>Verhovek, Sam Howe. "Branch Davidians Shed No Tears for McVeigh." The New York Times. The New York Times, 12 June 2001. Web. 16 Apr. 2017.</a:t>
            </a:r>
            <a:r>
              <a:rPr lang="en" sz="1200" u="sng">
                <a:solidFill>
                  <a:schemeClr val="hlink"/>
                </a:solidFill>
                <a:hlinkClick r:id="rId3"/>
              </a:rPr>
              <a:t>http://www.nytimes.com/2001/06/13/us/branch-davidians-shed-no-tears-for-mcveigh.html</a:t>
            </a:r>
          </a:p>
          <a:p>
            <a:pPr lvl="0">
              <a:spcBef>
                <a:spcPts val="0"/>
              </a:spcBef>
              <a:buNone/>
            </a:pPr>
            <a:r>
              <a:rPr lang="en" sz="1200"/>
              <a:t>Fantz, Ashley. "18 Years after Waco, Davidians Believe Koresh Was God." CNN. Cable News Network, 14 Apr. 2011. Web. 16 Apr. 2017.</a:t>
            </a:r>
            <a:r>
              <a:rPr lang="en" sz="1200" u="sng">
                <a:solidFill>
                  <a:schemeClr val="hlink"/>
                </a:solidFill>
                <a:hlinkClick r:id="rId4"/>
              </a:rPr>
              <a:t>http://www.cnn.com/2011/US/04/14/waco.koresh.believers/index.html</a:t>
            </a:r>
          </a:p>
          <a:p>
            <a:pPr lvl="0">
              <a:spcBef>
                <a:spcPts val="0"/>
              </a:spcBef>
              <a:buNone/>
            </a:pPr>
            <a:r>
              <a:rPr lang="en" sz="1200"/>
              <a:t>History.com Staff. "Oklahoma City Bombing." History.com. A&amp;E Television Networks, 2009. Web. 16 Apr. 2017. &lt;http://www.history.com/topics/oklahoma-city-bombing&gt;.</a:t>
            </a:r>
          </a:p>
          <a:p>
            <a:pPr lvl="0">
              <a:spcBef>
                <a:spcPts val="0"/>
              </a:spcBef>
              <a:buNone/>
            </a:pPr>
            <a:r>
              <a:rPr lang="en" sz="1200"/>
              <a:t>"Timothy McVeigh." Biography.com. A&amp;E Networks Television, 27 June 2016. Web. 16 Apr. 2017. &lt;http://www.biography.com/people/timothy-mcveigh-507562&gt;.</a:t>
            </a:r>
          </a:p>
          <a:p>
            <a:pPr lvl="0">
              <a:spcBef>
                <a:spcPts val="0"/>
              </a:spcBef>
              <a:buNone/>
            </a:pPr>
            <a:r>
              <a:rPr lang="en" sz="1200"/>
              <a:t>"An Accurate Look at Timothy McVeigh's Beliefs." EthicsDaily.com. N.p., 26 Jan. 2010. Web. 16 Apr. 2017. &lt;http://www.ethicsdaily.com/an-accurate-look-at-timothy-mcveighs-beliefs-cms-15532&gt;.</a:t>
            </a:r>
          </a:p>
          <a:p>
            <a:pPr lvl="0">
              <a:spcBef>
                <a:spcPts val="0"/>
              </a:spcBef>
              <a:buNone/>
            </a:pPr>
            <a:r>
              <a:rPr lang="en" sz="1200"/>
              <a:t>Knickerbocker, Brad. "Oklahoma City Bombing: Right-wing Extremist Threat 20 Years Later (+video)." The Christian Science Monitor. The Christian Science Monitor, 18 Apr. 2015. Web. 16 Apr. 2017. &lt;http://www.csmonitor.com/USA/Justice/2015/0418/Oklahoma-City-bombing-Right-wing-extremist-threat-20-years-later-video&gt;</a:t>
            </a:r>
          </a:p>
          <a:p>
            <a:pPr lvl="0">
              <a:spcBef>
                <a:spcPts val="0"/>
              </a:spcBef>
              <a:buNone/>
            </a:pPr>
            <a:endParaRPr/>
          </a:p>
          <a:p>
            <a:pPr lvl="0">
              <a:spcBef>
                <a:spcPts val="0"/>
              </a:spcBef>
              <a:buNone/>
            </a:pPr>
            <a:endParaRPr/>
          </a:p>
          <a:p>
            <a:pPr lvl="0">
              <a:spcBef>
                <a:spcPts val="0"/>
              </a:spcBef>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Timeline</a:t>
            </a:r>
          </a:p>
        </p:txBody>
      </p:sp>
      <p:sp>
        <p:nvSpPr>
          <p:cNvPr id="73" name="Shape 73"/>
          <p:cNvSpPr txBox="1">
            <a:spLocks noGrp="1"/>
          </p:cNvSpPr>
          <p:nvPr>
            <p:ph type="body" idx="1"/>
          </p:nvPr>
        </p:nvSpPr>
        <p:spPr>
          <a:xfrm>
            <a:off x="311700" y="1091320"/>
            <a:ext cx="8520600" cy="3302700"/>
          </a:xfrm>
          <a:prstGeom prst="rect">
            <a:avLst/>
          </a:prstGeom>
        </p:spPr>
        <p:txBody>
          <a:bodyPr lIns="91425" tIns="91425" rIns="91425" bIns="91425" anchor="t" anchorCtr="0">
            <a:noAutofit/>
          </a:bodyPr>
          <a:lstStyle/>
          <a:p>
            <a:pPr marL="457200" lvl="0" indent="-228600" rtl="0">
              <a:spcBef>
                <a:spcPts val="0"/>
              </a:spcBef>
            </a:pPr>
            <a:r>
              <a:rPr lang="en"/>
              <a:t>April 19, 1995 (9:02 AM)- Truck bomb explosion outside of Alfred Murray Federal Building in Oklahoma City, Oklahoma</a:t>
            </a:r>
          </a:p>
          <a:p>
            <a:pPr marL="457200" lvl="0" indent="-228600" rtl="0">
              <a:spcBef>
                <a:spcPts val="0"/>
              </a:spcBef>
            </a:pPr>
            <a:r>
              <a:rPr lang="en"/>
              <a:t>April 19, 1995 (approx. 10 AM)- Timothy McVeigh pulled over for traffic violation outside of Oklahoma and arrested for possession of a handgun</a:t>
            </a:r>
          </a:p>
          <a:p>
            <a:pPr marL="457200" lvl="0" indent="-228600" rtl="0">
              <a:spcBef>
                <a:spcPts val="0"/>
              </a:spcBef>
            </a:pPr>
            <a:r>
              <a:rPr lang="en"/>
              <a:t>April 21, 1995- Eyewitness account names Timothy McVeigh as a bombing suspect -&gt; McVeigh charged in connection with bombing</a:t>
            </a:r>
          </a:p>
          <a:p>
            <a:pPr marL="914400" lvl="1" indent="-228600" rtl="0">
              <a:spcBef>
                <a:spcPts val="0"/>
              </a:spcBef>
            </a:pPr>
            <a:r>
              <a:rPr lang="en"/>
              <a:t>Terry Nichols (accomplice) surrenders in Kansas</a:t>
            </a:r>
          </a:p>
          <a:p>
            <a:pPr marL="457200" lvl="0" indent="-228600" rtl="0">
              <a:spcBef>
                <a:spcPts val="0"/>
              </a:spcBef>
            </a:pPr>
            <a:r>
              <a:rPr lang="en"/>
              <a:t>August 8, 1995- Michael Fortier, who failed to warn authorities of bombing threat, agrees to testify in court against McVeigh in exchange for a reduced sentence </a:t>
            </a:r>
          </a:p>
          <a:p>
            <a:pPr marL="457200" lvl="0" indent="-228600" rtl="0">
              <a:spcBef>
                <a:spcPts val="0"/>
              </a:spcBef>
            </a:pPr>
            <a:r>
              <a:rPr lang="en"/>
              <a:t>June 2, 1997- McVeigh convicted on all eleven counts of which he was charged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Timeline</a:t>
            </a:r>
          </a:p>
        </p:txBody>
      </p:sp>
      <p:sp>
        <p:nvSpPr>
          <p:cNvPr id="79" name="Shape 79"/>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pPr>
            <a:r>
              <a:rPr lang="en"/>
              <a:t>August 14, 1997-Death penalty formally imposed on McVeigh</a:t>
            </a:r>
          </a:p>
          <a:p>
            <a:pPr marL="457200" lvl="0" indent="-228600" rtl="0">
              <a:spcBef>
                <a:spcPts val="0"/>
              </a:spcBef>
            </a:pPr>
            <a:r>
              <a:rPr lang="en"/>
              <a:t>December 1997- Nichols found guilty on one count of conspiracy and eight counts of involuntary manslaughter. Sentenced to life in prison.</a:t>
            </a:r>
          </a:p>
          <a:p>
            <a:pPr marL="457200" lvl="0" indent="-228600" rtl="0">
              <a:spcBef>
                <a:spcPts val="0"/>
              </a:spcBef>
            </a:pPr>
            <a:r>
              <a:rPr lang="en"/>
              <a:t>1998- Fortier sentenced to 12 years in prison</a:t>
            </a:r>
          </a:p>
          <a:p>
            <a:pPr marL="457200" lvl="0" indent="-228600" rtl="0">
              <a:spcBef>
                <a:spcPts val="0"/>
              </a:spcBef>
            </a:pPr>
            <a:r>
              <a:rPr lang="en"/>
              <a:t>December 2000- McVeigh asked the court to halt all appeals on is behalf and set a date for his execution</a:t>
            </a:r>
          </a:p>
          <a:p>
            <a:pPr marL="457200" lvl="0" indent="-228600" rtl="0">
              <a:spcBef>
                <a:spcPts val="0"/>
              </a:spcBef>
            </a:pPr>
            <a:r>
              <a:rPr lang="en"/>
              <a:t>June 11, 2001- McVeigh death by lethal injection (Terre Haute, Indiana)</a:t>
            </a:r>
          </a:p>
          <a:p>
            <a:pPr marL="457200" lvl="0" indent="-228600">
              <a:spcBef>
                <a:spcPts val="0"/>
              </a:spcBef>
            </a:pPr>
            <a:r>
              <a:rPr lang="en"/>
              <a:t>2004- Nichols tried in Oklahoma state court and convicted of 161 counts of first degree murder and sentenced to 161 life sentences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April 19, 1995- Bombing</a:t>
            </a:r>
          </a:p>
        </p:txBody>
      </p:sp>
      <p:sp>
        <p:nvSpPr>
          <p:cNvPr id="85" name="Shape 85"/>
          <p:cNvSpPr txBox="1">
            <a:spLocks noGrp="1"/>
          </p:cNvSpPr>
          <p:nvPr>
            <p:ph type="body" idx="1"/>
          </p:nvPr>
        </p:nvSpPr>
        <p:spPr>
          <a:xfrm>
            <a:off x="311700" y="1266325"/>
            <a:ext cx="4074300" cy="3302700"/>
          </a:xfrm>
          <a:prstGeom prst="rect">
            <a:avLst/>
          </a:prstGeom>
        </p:spPr>
        <p:txBody>
          <a:bodyPr lIns="91425" tIns="91425" rIns="91425" bIns="91425" anchor="t" anchorCtr="0">
            <a:noAutofit/>
          </a:bodyPr>
          <a:lstStyle/>
          <a:p>
            <a:pPr marL="457200" lvl="0" indent="-228600" rtl="0">
              <a:spcBef>
                <a:spcPts val="0"/>
              </a:spcBef>
            </a:pPr>
            <a:r>
              <a:rPr lang="en"/>
              <a:t>At 9:02 AM a rental truck filled with explosives detonated in front of a large nine story building in Oklahoma City</a:t>
            </a:r>
          </a:p>
          <a:p>
            <a:pPr marL="457200" lvl="0" indent="-228600" rtl="0">
              <a:spcBef>
                <a:spcPts val="0"/>
              </a:spcBef>
            </a:pPr>
            <a:r>
              <a:rPr lang="en"/>
              <a:t>A two week rescue effort left a death toll of 168 people </a:t>
            </a:r>
          </a:p>
          <a:p>
            <a:pPr marL="457200" lvl="0" indent="-228600" rtl="0">
              <a:spcBef>
                <a:spcPts val="0"/>
              </a:spcBef>
            </a:pPr>
            <a:r>
              <a:rPr lang="en"/>
              <a:t>More than 650 people were injured in the bombing</a:t>
            </a:r>
          </a:p>
          <a:p>
            <a:pPr marL="457200" lvl="0" indent="-228600">
              <a:spcBef>
                <a:spcPts val="0"/>
              </a:spcBef>
            </a:pPr>
            <a:r>
              <a:rPr lang="en"/>
              <a:t>The blast destroyed more than 300 buildings in the city </a:t>
            </a:r>
          </a:p>
        </p:txBody>
      </p:sp>
      <p:pic>
        <p:nvPicPr>
          <p:cNvPr id="86" name="Shape 86"/>
          <p:cNvPicPr preferRelativeResize="0"/>
          <p:nvPr/>
        </p:nvPicPr>
        <p:blipFill>
          <a:blip r:embed="rId3">
            <a:alphaModFix/>
          </a:blip>
          <a:stretch>
            <a:fillRect/>
          </a:stretch>
        </p:blipFill>
        <p:spPr>
          <a:xfrm>
            <a:off x="5272010" y="445025"/>
            <a:ext cx="2970351" cy="1980226"/>
          </a:xfrm>
          <a:prstGeom prst="rect">
            <a:avLst/>
          </a:prstGeom>
          <a:noFill/>
          <a:ln>
            <a:noFill/>
          </a:ln>
        </p:spPr>
      </p:pic>
      <p:pic>
        <p:nvPicPr>
          <p:cNvPr id="87" name="Shape 87"/>
          <p:cNvPicPr preferRelativeResize="0"/>
          <p:nvPr/>
        </p:nvPicPr>
        <p:blipFill>
          <a:blip r:embed="rId4">
            <a:alphaModFix/>
          </a:blip>
          <a:stretch>
            <a:fillRect/>
          </a:stretch>
        </p:blipFill>
        <p:spPr>
          <a:xfrm>
            <a:off x="5805837" y="2501086"/>
            <a:ext cx="1902665" cy="241344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People Involved</a:t>
            </a:r>
          </a:p>
        </p:txBody>
      </p:sp>
      <p:sp>
        <p:nvSpPr>
          <p:cNvPr id="93" name="Shape 93"/>
          <p:cNvSpPr txBox="1">
            <a:spLocks noGrp="1"/>
          </p:cNvSpPr>
          <p:nvPr>
            <p:ph type="body" idx="1"/>
          </p:nvPr>
        </p:nvSpPr>
        <p:spPr>
          <a:xfrm>
            <a:off x="311700" y="2510228"/>
            <a:ext cx="2641500" cy="1692300"/>
          </a:xfrm>
          <a:prstGeom prst="rect">
            <a:avLst/>
          </a:prstGeom>
        </p:spPr>
        <p:txBody>
          <a:bodyPr lIns="91425" tIns="91425" rIns="91425" bIns="91425" anchor="t" anchorCtr="0">
            <a:noAutofit/>
          </a:bodyPr>
          <a:lstStyle/>
          <a:p>
            <a:pPr lvl="0" algn="ctr" rtl="0">
              <a:spcBef>
                <a:spcPts val="0"/>
              </a:spcBef>
              <a:buNone/>
            </a:pPr>
            <a:r>
              <a:rPr lang="en" sz="1600"/>
              <a:t>Timothy McVeigh</a:t>
            </a:r>
          </a:p>
          <a:p>
            <a:pPr marL="457200" lvl="0" indent="-330200">
              <a:spcBef>
                <a:spcPts val="0"/>
              </a:spcBef>
              <a:buSzPct val="100000"/>
            </a:pPr>
            <a:r>
              <a:rPr lang="en" sz="1600"/>
              <a:t>Initial perpetrator and mastermind behind the bombing. Sentenced to death by lethal injection. </a:t>
            </a:r>
          </a:p>
        </p:txBody>
      </p:sp>
      <p:sp>
        <p:nvSpPr>
          <p:cNvPr id="94" name="Shape 94"/>
          <p:cNvSpPr txBox="1"/>
          <p:nvPr/>
        </p:nvSpPr>
        <p:spPr>
          <a:xfrm>
            <a:off x="3352500" y="2510225"/>
            <a:ext cx="2439000" cy="1692300"/>
          </a:xfrm>
          <a:prstGeom prst="rect">
            <a:avLst/>
          </a:prstGeom>
          <a:noFill/>
          <a:ln>
            <a:noFill/>
          </a:ln>
        </p:spPr>
        <p:txBody>
          <a:bodyPr lIns="91425" tIns="91425" rIns="91425" bIns="91425" anchor="t" anchorCtr="0">
            <a:noAutofit/>
          </a:bodyPr>
          <a:lstStyle/>
          <a:p>
            <a:pPr lvl="0" algn="ctr" rtl="0">
              <a:spcBef>
                <a:spcPts val="0"/>
              </a:spcBef>
              <a:buNone/>
            </a:pPr>
            <a:r>
              <a:rPr lang="en" sz="1600">
                <a:solidFill>
                  <a:srgbClr val="666666"/>
                </a:solidFill>
                <a:latin typeface="Open Sans"/>
                <a:ea typeface="Open Sans"/>
                <a:cs typeface="Open Sans"/>
                <a:sym typeface="Open Sans"/>
              </a:rPr>
              <a:t>Terry Nichols</a:t>
            </a:r>
          </a:p>
          <a:p>
            <a:pPr lvl="0" rtl="0">
              <a:spcBef>
                <a:spcPts val="0"/>
              </a:spcBef>
              <a:buNone/>
            </a:pPr>
            <a:endParaRPr sz="1600">
              <a:solidFill>
                <a:srgbClr val="666666"/>
              </a:solidFill>
              <a:latin typeface="Open Sans"/>
              <a:ea typeface="Open Sans"/>
              <a:cs typeface="Open Sans"/>
              <a:sym typeface="Open Sans"/>
            </a:endParaRPr>
          </a:p>
          <a:p>
            <a:pPr marL="457200" lvl="0" indent="-330200">
              <a:spcBef>
                <a:spcPts val="0"/>
              </a:spcBef>
              <a:buClr>
                <a:srgbClr val="666666"/>
              </a:buClr>
              <a:buSzPct val="100000"/>
              <a:buFont typeface="Open Sans"/>
              <a:buChar char="●"/>
            </a:pPr>
            <a:r>
              <a:rPr lang="en" sz="1600">
                <a:solidFill>
                  <a:srgbClr val="666666"/>
                </a:solidFill>
                <a:latin typeface="Open Sans"/>
                <a:ea typeface="Open Sans"/>
                <a:cs typeface="Open Sans"/>
                <a:sym typeface="Open Sans"/>
              </a:rPr>
              <a:t>Military friend of McVeigh who was an accomplice to the bombing. Sentenced to 161 life terms. </a:t>
            </a:r>
          </a:p>
        </p:txBody>
      </p:sp>
      <p:sp>
        <p:nvSpPr>
          <p:cNvPr id="95" name="Shape 95"/>
          <p:cNvSpPr txBox="1"/>
          <p:nvPr/>
        </p:nvSpPr>
        <p:spPr>
          <a:xfrm>
            <a:off x="6190800" y="2510225"/>
            <a:ext cx="2439000" cy="2058900"/>
          </a:xfrm>
          <a:prstGeom prst="rect">
            <a:avLst/>
          </a:prstGeom>
          <a:noFill/>
          <a:ln>
            <a:noFill/>
          </a:ln>
        </p:spPr>
        <p:txBody>
          <a:bodyPr lIns="91425" tIns="91425" rIns="91425" bIns="91425" anchor="t" anchorCtr="0">
            <a:noAutofit/>
          </a:bodyPr>
          <a:lstStyle/>
          <a:p>
            <a:pPr lvl="0" algn="ctr" rtl="0">
              <a:spcBef>
                <a:spcPts val="0"/>
              </a:spcBef>
              <a:buNone/>
            </a:pPr>
            <a:r>
              <a:rPr lang="en" sz="1600">
                <a:solidFill>
                  <a:srgbClr val="666666"/>
                </a:solidFill>
                <a:latin typeface="Open Sans"/>
                <a:ea typeface="Open Sans"/>
                <a:cs typeface="Open Sans"/>
                <a:sym typeface="Open Sans"/>
              </a:rPr>
              <a:t>Michael Fortier</a:t>
            </a:r>
          </a:p>
          <a:p>
            <a:pPr lvl="0" algn="ctr" rtl="0">
              <a:spcBef>
                <a:spcPts val="0"/>
              </a:spcBef>
              <a:buNone/>
            </a:pPr>
            <a:endParaRPr sz="1600">
              <a:solidFill>
                <a:srgbClr val="666666"/>
              </a:solidFill>
              <a:latin typeface="Open Sans"/>
              <a:ea typeface="Open Sans"/>
              <a:cs typeface="Open Sans"/>
              <a:sym typeface="Open Sans"/>
            </a:endParaRPr>
          </a:p>
          <a:p>
            <a:pPr marL="457200" lvl="0" indent="-330200">
              <a:spcBef>
                <a:spcPts val="0"/>
              </a:spcBef>
              <a:buClr>
                <a:srgbClr val="666666"/>
              </a:buClr>
              <a:buSzPct val="100000"/>
              <a:buFont typeface="Open Sans"/>
              <a:buChar char="●"/>
            </a:pPr>
            <a:r>
              <a:rPr lang="en" sz="1600">
                <a:solidFill>
                  <a:srgbClr val="666666"/>
                </a:solidFill>
                <a:latin typeface="Open Sans"/>
                <a:ea typeface="Open Sans"/>
                <a:cs typeface="Open Sans"/>
                <a:sym typeface="Open Sans"/>
              </a:rPr>
              <a:t>Had knowledge of the bombing plans but failed to report it to law enforcement. Sentenced to 12 years in prison.</a:t>
            </a:r>
          </a:p>
        </p:txBody>
      </p:sp>
      <p:pic>
        <p:nvPicPr>
          <p:cNvPr id="96" name="Shape 96"/>
          <p:cNvPicPr preferRelativeResize="0"/>
          <p:nvPr/>
        </p:nvPicPr>
        <p:blipFill>
          <a:blip r:embed="rId3">
            <a:alphaModFix/>
          </a:blip>
          <a:stretch>
            <a:fillRect/>
          </a:stretch>
        </p:blipFill>
        <p:spPr>
          <a:xfrm>
            <a:off x="766148" y="1152425"/>
            <a:ext cx="1732600" cy="1298874"/>
          </a:xfrm>
          <a:prstGeom prst="rect">
            <a:avLst/>
          </a:prstGeom>
          <a:noFill/>
          <a:ln>
            <a:noFill/>
          </a:ln>
        </p:spPr>
      </p:pic>
      <p:pic>
        <p:nvPicPr>
          <p:cNvPr id="97" name="Shape 97"/>
          <p:cNvPicPr preferRelativeResize="0"/>
          <p:nvPr/>
        </p:nvPicPr>
        <p:blipFill>
          <a:blip r:embed="rId4">
            <a:alphaModFix/>
          </a:blip>
          <a:stretch>
            <a:fillRect/>
          </a:stretch>
        </p:blipFill>
        <p:spPr>
          <a:xfrm>
            <a:off x="3922562" y="1152424"/>
            <a:ext cx="1298875" cy="1298875"/>
          </a:xfrm>
          <a:prstGeom prst="rect">
            <a:avLst/>
          </a:prstGeom>
          <a:noFill/>
          <a:ln>
            <a:noFill/>
          </a:ln>
        </p:spPr>
      </p:pic>
      <p:pic>
        <p:nvPicPr>
          <p:cNvPr id="98" name="Shape 98"/>
          <p:cNvPicPr preferRelativeResize="0"/>
          <p:nvPr/>
        </p:nvPicPr>
        <p:blipFill>
          <a:blip r:embed="rId5">
            <a:alphaModFix/>
          </a:blip>
          <a:stretch>
            <a:fillRect/>
          </a:stretch>
        </p:blipFill>
        <p:spPr>
          <a:xfrm>
            <a:off x="6729350" y="1150375"/>
            <a:ext cx="1298875" cy="129887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Research questions</a:t>
            </a:r>
          </a:p>
        </p:txBody>
      </p:sp>
      <p:sp>
        <p:nvSpPr>
          <p:cNvPr id="104" name="Shape 104"/>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buAutoNum type="arabicPeriod"/>
            </a:pPr>
            <a:r>
              <a:rPr lang="en"/>
              <a:t>How did the significance of the date play a role in the event of the bombing?</a:t>
            </a:r>
          </a:p>
          <a:p>
            <a:pPr marL="457200" lvl="0" indent="-228600" rtl="0">
              <a:spcBef>
                <a:spcPts val="0"/>
              </a:spcBef>
              <a:buAutoNum type="arabicPeriod"/>
            </a:pPr>
            <a:r>
              <a:rPr lang="en"/>
              <a:t>How did the background of Timothy McVeigh lead him to perpetrate such an attack?</a:t>
            </a:r>
          </a:p>
          <a:p>
            <a:pPr marL="457200" lvl="0" indent="-228600">
              <a:spcBef>
                <a:spcPts val="0"/>
              </a:spcBef>
              <a:buAutoNum type="arabicPeriod"/>
            </a:pPr>
            <a:r>
              <a:rPr lang="en"/>
              <a:t>How did McVeigh/Nichols’ radical right-wing survivalist group distort their thinking and motivate them to commit the bombing?</a:t>
            </a:r>
          </a:p>
          <a:p>
            <a:pPr lvl="0">
              <a:spcBef>
                <a:spcPts val="0"/>
              </a:spcBef>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Research Question 1</a:t>
            </a:r>
          </a:p>
        </p:txBody>
      </p:sp>
      <p:sp>
        <p:nvSpPr>
          <p:cNvPr id="110" name="Shape 110"/>
          <p:cNvSpPr txBox="1">
            <a:spLocks noGrp="1"/>
          </p:cNvSpPr>
          <p:nvPr>
            <p:ph type="body" idx="1"/>
          </p:nvPr>
        </p:nvSpPr>
        <p:spPr>
          <a:xfrm>
            <a:off x="311700" y="1152425"/>
            <a:ext cx="5567400" cy="3613500"/>
          </a:xfrm>
          <a:prstGeom prst="rect">
            <a:avLst/>
          </a:prstGeom>
        </p:spPr>
        <p:txBody>
          <a:bodyPr lIns="91425" tIns="91425" rIns="91425" bIns="91425" anchor="t" anchorCtr="0">
            <a:noAutofit/>
          </a:bodyPr>
          <a:lstStyle/>
          <a:p>
            <a:pPr lvl="0">
              <a:spcBef>
                <a:spcPts val="0"/>
              </a:spcBef>
              <a:buNone/>
            </a:pPr>
            <a:r>
              <a:rPr lang="en"/>
              <a:t>On April 19th in 1993, the FBI raided a building in Waco, Texas. Over 80 members of the Branch Davidian sect were killed in the fire. McVeigh said that he targeted Oklahoma City as revenge for the raid. After he was executed, surviving members of the Davidian sect denied any support for his actions. A quote from Sheila Martin after his execution says, “I don't mourn him, and we would never support what happened in Oklahoma City…,” </a:t>
            </a:r>
          </a:p>
        </p:txBody>
      </p:sp>
      <p:pic>
        <p:nvPicPr>
          <p:cNvPr id="111" name="Shape 111"/>
          <p:cNvPicPr preferRelativeResize="0"/>
          <p:nvPr/>
        </p:nvPicPr>
        <p:blipFill>
          <a:blip r:embed="rId3">
            <a:alphaModFix/>
          </a:blip>
          <a:stretch>
            <a:fillRect/>
          </a:stretch>
        </p:blipFill>
        <p:spPr>
          <a:xfrm>
            <a:off x="6032229" y="1759073"/>
            <a:ext cx="2890899" cy="16253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Research Question 2</a:t>
            </a:r>
          </a:p>
        </p:txBody>
      </p:sp>
      <p:sp>
        <p:nvSpPr>
          <p:cNvPr id="117" name="Shape 117"/>
          <p:cNvSpPr txBox="1">
            <a:spLocks noGrp="1"/>
          </p:cNvSpPr>
          <p:nvPr>
            <p:ph type="body" idx="1"/>
          </p:nvPr>
        </p:nvSpPr>
        <p:spPr>
          <a:xfrm>
            <a:off x="311700" y="1266325"/>
            <a:ext cx="8520600" cy="2293800"/>
          </a:xfrm>
          <a:prstGeom prst="rect">
            <a:avLst/>
          </a:prstGeom>
        </p:spPr>
        <p:txBody>
          <a:bodyPr lIns="91425" tIns="91425" rIns="91425" bIns="91425" anchor="t" anchorCtr="0">
            <a:noAutofit/>
          </a:bodyPr>
          <a:lstStyle/>
          <a:p>
            <a:pPr lvl="0">
              <a:spcBef>
                <a:spcPts val="0"/>
              </a:spcBef>
              <a:buNone/>
            </a:pPr>
            <a:r>
              <a:rPr lang="en" sz="1600"/>
              <a:t>Timothy McVeigh grew up in a typical home in Pendleton, New York.  After his parent’s divorce, McVeigh grew close to his grandfather, who introduced him to guns.  As his love of firearms began to progress, he also began to read </a:t>
            </a:r>
            <a:r>
              <a:rPr lang="en" sz="1600" i="1"/>
              <a:t>The Turner Diaries</a:t>
            </a:r>
            <a:r>
              <a:rPr lang="en" sz="1600"/>
              <a:t>, which fueled his paranoia regarding the government repealing the second amendment.  This early childhood distrust of the government and fascination with guns as well as his military career after graduating high school supplied McVeigh with both the ability as well as the desire to pull off such a horrific attack.</a:t>
            </a:r>
          </a:p>
        </p:txBody>
      </p:sp>
      <p:pic>
        <p:nvPicPr>
          <p:cNvPr id="118" name="Shape 118"/>
          <p:cNvPicPr preferRelativeResize="0"/>
          <p:nvPr/>
        </p:nvPicPr>
        <p:blipFill>
          <a:blip r:embed="rId3">
            <a:alphaModFix/>
          </a:blip>
          <a:stretch>
            <a:fillRect/>
          </a:stretch>
        </p:blipFill>
        <p:spPr>
          <a:xfrm>
            <a:off x="2510908" y="3369981"/>
            <a:ext cx="4286250" cy="16192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Research Question 3</a:t>
            </a:r>
          </a:p>
        </p:txBody>
      </p:sp>
      <p:sp>
        <p:nvSpPr>
          <p:cNvPr id="124" name="Shape 124"/>
          <p:cNvSpPr txBox="1">
            <a:spLocks noGrp="1"/>
          </p:cNvSpPr>
          <p:nvPr>
            <p:ph type="body" idx="1"/>
          </p:nvPr>
        </p:nvSpPr>
        <p:spPr>
          <a:xfrm>
            <a:off x="311700" y="1266325"/>
            <a:ext cx="5512800" cy="3302700"/>
          </a:xfrm>
          <a:prstGeom prst="rect">
            <a:avLst/>
          </a:prstGeom>
        </p:spPr>
        <p:txBody>
          <a:bodyPr lIns="91425" tIns="91425" rIns="91425" bIns="91425" anchor="t" anchorCtr="0">
            <a:noAutofit/>
          </a:bodyPr>
          <a:lstStyle/>
          <a:p>
            <a:pPr lvl="0">
              <a:spcBef>
                <a:spcPts val="0"/>
              </a:spcBef>
              <a:buNone/>
            </a:pPr>
            <a:r>
              <a:rPr lang="en" sz="1600"/>
              <a:t>The Christian Identity movement, which was popular in rural areas of the U.S. in the 1980’s, deeply shaped McVeigh’s religious views.  This group, also known for their extreme racism, is based upon </a:t>
            </a:r>
            <a:r>
              <a:rPr lang="en" sz="1600" i="1"/>
              <a:t>The Turner Diaries</a:t>
            </a:r>
            <a:r>
              <a:rPr lang="en" sz="1600"/>
              <a:t>, read by McVeigh in his early life.  The book describes a race war, which eventually leads to the overthrowing of the government.  Photocopies of portions of the book were found on McVeigh when he was arrested.  The movement’s radical views on race and the government further reiterated his paranoia from his childhood and pushed him to the point where he believed that such an act would promote his political and religious beliefs.</a:t>
            </a:r>
          </a:p>
        </p:txBody>
      </p:sp>
      <p:pic>
        <p:nvPicPr>
          <p:cNvPr id="125" name="Shape 125"/>
          <p:cNvPicPr preferRelativeResize="0"/>
          <p:nvPr/>
        </p:nvPicPr>
        <p:blipFill>
          <a:blip r:embed="rId3">
            <a:alphaModFix/>
          </a:blip>
          <a:stretch>
            <a:fillRect/>
          </a:stretch>
        </p:blipFill>
        <p:spPr>
          <a:xfrm>
            <a:off x="5976900" y="1304825"/>
            <a:ext cx="3014700" cy="3014700"/>
          </a:xfrm>
          <a:prstGeom prst="rect">
            <a:avLst/>
          </a:prstGeom>
          <a:noFill/>
          <a:ln>
            <a:noFill/>
          </a:ln>
        </p:spPr>
      </p:pic>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925</Words>
  <Application>Microsoft Office PowerPoint</Application>
  <PresentationFormat>On-screen Show (16:9)</PresentationFormat>
  <Paragraphs>50</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PT Sans Narrow</vt:lpstr>
      <vt:lpstr>Arial</vt:lpstr>
      <vt:lpstr>Open Sans</vt:lpstr>
      <vt:lpstr>tropic</vt:lpstr>
      <vt:lpstr>Oklahoma City Bombing</vt:lpstr>
      <vt:lpstr>Timeline</vt:lpstr>
      <vt:lpstr>Timeline</vt:lpstr>
      <vt:lpstr>April 19, 1995- Bombing</vt:lpstr>
      <vt:lpstr>People Involved</vt:lpstr>
      <vt:lpstr>Research questions</vt:lpstr>
      <vt:lpstr>Research Question 1</vt:lpstr>
      <vt:lpstr>Research Question 2</vt:lpstr>
      <vt:lpstr>Research Question 3</vt:lpstr>
      <vt:lpstr>Citations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Oklahoma City Bombing</dc:title>
  <dc:creator>knaylor</dc:creator>
  <cp:lastModifiedBy>knaylor</cp:lastModifiedBy>
  <cp:revision>1</cp:revision>
  <dcterms:modified xsi:type="dcterms:W3CDTF">2017-04-17T15:54:14Z</dcterms:modified>
</cp:coreProperties>
</file>