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0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3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0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7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0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BED0-DDD7-422F-A108-A82ABDDAB91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E9065-0167-4549-9F55-D2940AFB1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2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learn.genetics.utah.edu/archive/mutations/images/insdel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KG I Need A Font" panose="02000000000000000000" pitchFamily="2" charset="0"/>
              </a:rPr>
              <a:t>Mutations</a:t>
            </a:r>
            <a:endParaRPr lang="en-US" dirty="0">
              <a:latin typeface="KG I Need A Fon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KG I Need A Font" panose="02000000000000000000" pitchFamily="2" charset="0"/>
              </a:rPr>
              <a:t>Ms</a:t>
            </a:r>
            <a:r>
              <a:rPr lang="en-US" dirty="0" smtClean="0">
                <a:latin typeface="KG I Need A Font" panose="02000000000000000000" pitchFamily="2" charset="0"/>
              </a:rPr>
              <a:t> </a:t>
            </a:r>
            <a:r>
              <a:rPr lang="en-US" dirty="0" err="1" smtClean="0">
                <a:latin typeface="KG I Need A Font" panose="02000000000000000000" pitchFamily="2" charset="0"/>
              </a:rPr>
              <a:t>MacCormack</a:t>
            </a:r>
            <a:endParaRPr lang="en-US" dirty="0" smtClean="0">
              <a:latin typeface="KG I Need A Font" panose="02000000000000000000" pitchFamily="2" charset="0"/>
            </a:endParaRPr>
          </a:p>
          <a:p>
            <a:r>
              <a:rPr lang="en-US" dirty="0" smtClean="0">
                <a:latin typeface="KG I Need A Font" panose="02000000000000000000" pitchFamily="2" charset="0"/>
              </a:rPr>
              <a:t>Fall 2018</a:t>
            </a:r>
            <a:endParaRPr lang="en-US" dirty="0">
              <a:latin typeface="KG I Need A Fon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9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Cystic Fibrosis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“CFTR” gene is mutated – 3 base pairs are deleted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Mutant protein is missing an amino acid and cannot fold properly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VS. </a:t>
            </a:r>
            <a:endParaRPr lang="en-US" dirty="0"/>
          </a:p>
        </p:txBody>
      </p:sp>
      <p:pic>
        <p:nvPicPr>
          <p:cNvPr id="5" name="Picture 9" descr="DNA-colo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110" b="20000"/>
          <a:stretch>
            <a:fillRect/>
          </a:stretch>
        </p:blipFill>
        <p:spPr bwMode="auto">
          <a:xfrm>
            <a:off x="9652716" y="1027906"/>
            <a:ext cx="1250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455866" y="1339057"/>
            <a:ext cx="1447800" cy="838200"/>
          </a:xfrm>
          <a:prstGeom prst="rect">
            <a:avLst/>
          </a:prstGeom>
          <a:noFill/>
          <a:ln w="412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" name="Picture 4" descr="05-06_denaturation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" r="58490" b="17125"/>
          <a:stretch>
            <a:fillRect/>
          </a:stretch>
        </p:blipFill>
        <p:spPr>
          <a:xfrm>
            <a:off x="1466045" y="4549775"/>
            <a:ext cx="2438400" cy="1762125"/>
          </a:xfrm>
          <a:prstGeom prst="rect">
            <a:avLst/>
          </a:prstGeom>
          <a:noFill/>
        </p:spPr>
      </p:pic>
      <p:pic>
        <p:nvPicPr>
          <p:cNvPr id="8" name="Picture 6" descr="05-06_denaturation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60" t="2141" r="-250" b="17125"/>
          <a:stretch>
            <a:fillRect/>
          </a:stretch>
        </p:blipFill>
        <p:spPr>
          <a:xfrm>
            <a:off x="7264758" y="4549775"/>
            <a:ext cx="2667000" cy="1520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69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about 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mutated gene will make a mutated protein</a:t>
            </a:r>
          </a:p>
          <a:p>
            <a:endParaRPr lang="en-US" dirty="0"/>
          </a:p>
          <a:p>
            <a:r>
              <a:rPr lang="en-US" dirty="0" smtClean="0"/>
              <a:t>Mutant proteins are trouble!!!</a:t>
            </a:r>
          </a:p>
          <a:p>
            <a:pPr lvl="1"/>
            <a:r>
              <a:rPr lang="en-US" dirty="0" smtClean="0"/>
              <a:t>They do not go where they are supposed to go.</a:t>
            </a:r>
          </a:p>
          <a:p>
            <a:pPr lvl="1"/>
            <a:r>
              <a:rPr lang="en-US" dirty="0" smtClean="0"/>
              <a:t>They do not do what they are supposed to do.</a:t>
            </a:r>
          </a:p>
          <a:p>
            <a:endParaRPr lang="en-US" dirty="0"/>
          </a:p>
          <a:p>
            <a:r>
              <a:rPr lang="en-US" dirty="0" smtClean="0"/>
              <a:t>Mutation of a gene = Mutant Protein</a:t>
            </a:r>
          </a:p>
          <a:p>
            <a:pPr lvl="1"/>
            <a:r>
              <a:rPr lang="en-US" dirty="0" smtClean="0"/>
              <a:t>Dysfunctional proteins cause the symptoms of the disorder.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8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change in the DNA base sequence.</a:t>
            </a:r>
          </a:p>
          <a:p>
            <a:r>
              <a:rPr lang="en-US" dirty="0" smtClean="0"/>
              <a:t>If it happens in gametes, it may affect an individual’s offspring/children.</a:t>
            </a:r>
          </a:p>
          <a:p>
            <a:r>
              <a:rPr lang="en-US" dirty="0" smtClean="0"/>
              <a:t>If it happens in somatic cells, it may affect the individual.</a:t>
            </a:r>
          </a:p>
          <a:p>
            <a:r>
              <a:rPr lang="en-US" dirty="0" smtClean="0"/>
              <a:t>May only involve a single base.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390" y="3734874"/>
            <a:ext cx="3396797" cy="301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93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Mutations Helpful or Harmful?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 happen regularly.</a:t>
            </a:r>
          </a:p>
          <a:p>
            <a:r>
              <a:rPr lang="en-US" dirty="0" smtClean="0"/>
              <a:t>Almost all mutations are neutral. </a:t>
            </a:r>
          </a:p>
          <a:p>
            <a:r>
              <a:rPr lang="en-US" dirty="0" smtClean="0"/>
              <a:t>Chemicals and UV radiation cause mutations.</a:t>
            </a:r>
          </a:p>
          <a:p>
            <a:r>
              <a:rPr lang="en-US" dirty="0" smtClean="0"/>
              <a:t>Many mutations are repaired by enzymes.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11" y="3246079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5" y="4218285"/>
            <a:ext cx="3750435" cy="210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5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Mutations Helpful or Harmful?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types of skin cancers and leukemia result from somatic mutations.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mutations may improves an organism’s survival.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75" y="4699089"/>
            <a:ext cx="3937000" cy="2044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40" y="2222283"/>
            <a:ext cx="2767080" cy="20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7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</a:p>
          <a:p>
            <a:r>
              <a:rPr lang="en-US" dirty="0" smtClean="0"/>
              <a:t>Occur during DNA replication</a:t>
            </a:r>
          </a:p>
          <a:p>
            <a:r>
              <a:rPr lang="en-US" dirty="0" smtClean="0"/>
              <a:t>Caused by mutagens</a:t>
            </a:r>
          </a:p>
          <a:p>
            <a:pPr lvl="1"/>
            <a:r>
              <a:rPr lang="en-US" dirty="0" smtClean="0"/>
              <a:t>Physical – radiation from UV rays, X-rays or extreme heat</a:t>
            </a:r>
          </a:p>
          <a:p>
            <a:pPr lvl="1"/>
            <a:r>
              <a:rPr lang="en-US" dirty="0" smtClean="0"/>
              <a:t>Chemical – molecules that misplace base pairs or disrupt the helical shape of DNA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74" y="4114776"/>
            <a:ext cx="7649246" cy="219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6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Point Mutation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Frameshift Mutation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8" descr="http://learn.genetics.utah.edu/archive/mutations/images/insdel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910" y="2349500"/>
            <a:ext cx="1828800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pointm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87" y="2733541"/>
            <a:ext cx="20685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12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Mutations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base (A, T, C or G) is substituted for another.</a:t>
            </a:r>
          </a:p>
          <a:p>
            <a:r>
              <a:rPr lang="en-US" dirty="0" smtClean="0"/>
              <a:t>3 possible Consequences:</a:t>
            </a:r>
          </a:p>
          <a:p>
            <a:pPr lvl="1"/>
            <a:r>
              <a:rPr lang="en-US" dirty="0" smtClean="0"/>
              <a:t>Nonsense mutations – code for a stop, which can cause the premature end of translation.</a:t>
            </a:r>
          </a:p>
          <a:p>
            <a:pPr lvl="1"/>
            <a:r>
              <a:rPr lang="en-US" dirty="0" smtClean="0"/>
              <a:t>Missense mutations – code for a different amino acid</a:t>
            </a:r>
          </a:p>
          <a:p>
            <a:pPr lvl="1"/>
            <a:r>
              <a:rPr lang="en-US" dirty="0" smtClean="0"/>
              <a:t>Silent mutations – code for the same amino acid</a:t>
            </a:r>
          </a:p>
          <a:p>
            <a:endParaRPr lang="en-US" dirty="0"/>
          </a:p>
          <a:p>
            <a:r>
              <a:rPr lang="en-US" dirty="0" smtClean="0"/>
              <a:t>Example – Sickle Cell Anemia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Sickle Cell Anemia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05756"/>
            <a:ext cx="5181600" cy="219107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Occurs in the hemoglobin gene</a:t>
            </a:r>
          </a:p>
          <a:p>
            <a:r>
              <a:rPr lang="en-US" dirty="0" smtClean="0"/>
              <a:t>Causes the hemoglobin to be abnormally shaped which leads to the red blood cell being abnormally shaped.</a:t>
            </a:r>
          </a:p>
          <a:p>
            <a:r>
              <a:rPr lang="en-US" dirty="0" smtClean="0"/>
              <a:t>These red blood cells do not move easily through the blood vessels.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8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Frameshift Mutation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or delete one or more nucleotides</a:t>
            </a:r>
          </a:p>
          <a:p>
            <a:r>
              <a:rPr lang="en-US" dirty="0" smtClean="0"/>
              <a:t>Changes the “reading frame”</a:t>
            </a:r>
          </a:p>
          <a:p>
            <a:r>
              <a:rPr lang="en-US" dirty="0" smtClean="0"/>
              <a:t>Every amino acid AFTER this mutation is changed.</a:t>
            </a:r>
          </a:p>
          <a:p>
            <a:r>
              <a:rPr lang="en-US" dirty="0" smtClean="0"/>
              <a:t>Example – Cystic Fibrosis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0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366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KG I Need A Font</vt:lpstr>
      <vt:lpstr>Office Theme</vt:lpstr>
      <vt:lpstr>Mutations</vt:lpstr>
      <vt:lpstr>What is a mutation?</vt:lpstr>
      <vt:lpstr>Are Mutations Helpful or Harmful?</vt:lpstr>
      <vt:lpstr>Are Mutations Helpful or Harmful?</vt:lpstr>
      <vt:lpstr>Causes of Mutations</vt:lpstr>
      <vt:lpstr>Types of Mutations</vt:lpstr>
      <vt:lpstr>Point Mutations</vt:lpstr>
      <vt:lpstr>Sickle Cell Anemia</vt:lpstr>
      <vt:lpstr>Frameshift Mutation</vt:lpstr>
      <vt:lpstr>Cystic Fibrosis</vt:lpstr>
      <vt:lpstr>Key Ideas about Gene Mutations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</dc:title>
  <dc:creator>knaylor</dc:creator>
  <cp:lastModifiedBy>knaylor</cp:lastModifiedBy>
  <cp:revision>14</cp:revision>
  <dcterms:created xsi:type="dcterms:W3CDTF">2018-10-29T13:53:23Z</dcterms:created>
  <dcterms:modified xsi:type="dcterms:W3CDTF">2018-10-30T12:30:58Z</dcterms:modified>
</cp:coreProperties>
</file>