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4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545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9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E8C4F-D0A0-4442-A3BC-E0922D8CBC0F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844A-77D3-4A1C-AA19-551988C35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edia.syracuse.com/cny/photo/9057329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3619500" cy="24098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/>
          <a:p>
            <a:r>
              <a:rPr lang="en-US" dirty="0" smtClean="0"/>
              <a:t>Genetics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 3.03</a:t>
            </a:r>
          </a:p>
          <a:p>
            <a:r>
              <a:rPr lang="en-US" dirty="0" smtClean="0"/>
              <a:t>Interpret and Predict Patterns of Inheritance</a:t>
            </a:r>
            <a:endParaRPr lang="en-US" dirty="0"/>
          </a:p>
        </p:txBody>
      </p:sp>
      <p:pic>
        <p:nvPicPr>
          <p:cNvPr id="3078" name="Picture 6" descr="http://www.softchalk.com/lessonchallenge09/lesson/genetics/Mendel_and_pea_plants_f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04800"/>
            <a:ext cx="3343275" cy="2658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Mendel’s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 as far as the white flowers are concerned?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White is recessive and can be hidden.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91486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306052"/>
            <a:ext cx="4876800" cy="3132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represent these differences?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We use letters to represent the different alleles for each trait.</a:t>
            </a:r>
          </a:p>
          <a:p>
            <a:r>
              <a:rPr lang="en-US" dirty="0" smtClean="0"/>
              <a:t>If a trait is </a:t>
            </a:r>
            <a:r>
              <a:rPr lang="en-US" b="1" dirty="0" smtClean="0"/>
              <a:t>dominant</a:t>
            </a:r>
            <a:r>
              <a:rPr lang="en-US" dirty="0" smtClean="0"/>
              <a:t>, we use a </a:t>
            </a:r>
            <a:r>
              <a:rPr lang="en-US" b="1" dirty="0" smtClean="0"/>
              <a:t>capital letter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trait is </a:t>
            </a:r>
            <a:r>
              <a:rPr lang="en-US" b="1" dirty="0" smtClean="0"/>
              <a:t>recessive</a:t>
            </a:r>
            <a:r>
              <a:rPr lang="en-US" dirty="0" smtClean="0"/>
              <a:t>, we use a </a:t>
            </a:r>
            <a:r>
              <a:rPr lang="en-US" b="1" dirty="0" smtClean="0"/>
              <a:t>lower case letter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 = purple  (Dominant trait)</a:t>
            </a:r>
          </a:p>
          <a:p>
            <a:pPr>
              <a:buNone/>
            </a:pPr>
            <a:r>
              <a:rPr lang="en-US" dirty="0"/>
              <a:t>p</a:t>
            </a:r>
            <a:r>
              <a:rPr lang="en-US" dirty="0" smtClean="0"/>
              <a:t> = white    (recessive trait)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Alert</a:t>
            </a:r>
            <a:endParaRPr lang="en-US" dirty="0"/>
          </a:p>
        </p:txBody>
      </p:sp>
      <p:pic>
        <p:nvPicPr>
          <p:cNvPr id="4" name="Content Placeholder 3" descr="alert-icon-r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381000"/>
            <a:ext cx="866429" cy="868363"/>
          </a:xfrm>
        </p:spPr>
      </p:pic>
      <p:pic>
        <p:nvPicPr>
          <p:cNvPr id="5" name="Content Placeholder 3" descr="alert-icon-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57200"/>
            <a:ext cx="866429" cy="8683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779687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Gene – Segment of DNA on a chromosome </a:t>
            </a:r>
          </a:p>
          <a:p>
            <a:r>
              <a:rPr lang="en-US" sz="3600" dirty="0" smtClean="0"/>
              <a:t>              that codes for a trait.</a:t>
            </a:r>
          </a:p>
          <a:p>
            <a:r>
              <a:rPr lang="en-US" sz="3600" dirty="0" smtClean="0"/>
              <a:t>Allele – Different versions of a gene.</a:t>
            </a:r>
          </a:p>
          <a:p>
            <a:r>
              <a:rPr lang="en-US" sz="3600" dirty="0" smtClean="0"/>
              <a:t>Dominant – Trait that is seen if it is present ;   </a:t>
            </a:r>
          </a:p>
          <a:p>
            <a:r>
              <a:rPr lang="en-US" sz="3600" dirty="0" smtClean="0"/>
              <a:t>                      Represented with a capital letter</a:t>
            </a:r>
          </a:p>
          <a:p>
            <a:r>
              <a:rPr lang="en-US" sz="3600" dirty="0" smtClean="0"/>
              <a:t>Recessive – Trait that can be hidden;  Must </a:t>
            </a:r>
          </a:p>
          <a:p>
            <a:r>
              <a:rPr lang="en-US" sz="3600" dirty="0" smtClean="0"/>
              <a:t>                      have two copies in order for it to </a:t>
            </a:r>
          </a:p>
          <a:p>
            <a:r>
              <a:rPr lang="en-US" sz="3600" dirty="0" smtClean="0"/>
              <a:t>                      be expressed;  Represented with </a:t>
            </a:r>
          </a:p>
          <a:p>
            <a:r>
              <a:rPr lang="en-US" sz="3600" dirty="0" smtClean="0"/>
              <a:t>                      a lower case letter.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Law of Segregation</a:t>
            </a:r>
          </a:p>
          <a:p>
            <a:pPr marL="514350" indent="-514350"/>
            <a:r>
              <a:rPr lang="en-US" dirty="0" smtClean="0"/>
              <a:t>Every individual has 2 alleles (letters) for each trait; 1 from mom and 1 from dad.</a:t>
            </a:r>
          </a:p>
          <a:p>
            <a:pPr marL="514350" indent="-514350"/>
            <a:r>
              <a:rPr lang="en-US" dirty="0" smtClean="0"/>
              <a:t>Gametes get only 1 of those alleles. (Think about meiosis!!!)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Law of 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could be </a:t>
            </a:r>
            <a:r>
              <a:rPr lang="en-US" dirty="0" smtClean="0">
                <a:solidFill>
                  <a:srgbClr val="FF0000"/>
                </a:solidFill>
              </a:rPr>
              <a:t>TT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00B0F0"/>
                </a:solidFill>
              </a:rPr>
              <a:t>t</a:t>
            </a:r>
            <a:r>
              <a:rPr lang="en-US" dirty="0" smtClean="0"/>
              <a:t> or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tt</a:t>
            </a:r>
            <a:r>
              <a:rPr lang="en-US" dirty="0" smtClean="0"/>
              <a:t> as combinations for alleles, but it would only donate one to a gamete.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000" y="3581400"/>
            <a:ext cx="990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3810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>
                <a:solidFill>
                  <a:srgbClr val="00B0F0"/>
                </a:solidFill>
              </a:rPr>
              <a:t>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876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 Sperm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292614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TT</a:t>
            </a:r>
            <a:r>
              <a:rPr lang="en-US" sz="3200" dirty="0" smtClean="0"/>
              <a:t> - </a:t>
            </a:r>
            <a:r>
              <a:rPr lang="en-US" sz="3200" dirty="0" smtClean="0">
                <a:solidFill>
                  <a:srgbClr val="FF0000"/>
                </a:solidFill>
              </a:rPr>
              <a:t>T</a:t>
            </a:r>
            <a:r>
              <a:rPr lang="en-US" sz="3200" dirty="0" smtClean="0"/>
              <a:t> or</a:t>
            </a:r>
            <a:r>
              <a:rPr lang="en-US" sz="3200" dirty="0" smtClean="0">
                <a:solidFill>
                  <a:srgbClr val="FF0000"/>
                </a:solidFill>
              </a:rPr>
              <a:t> T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T</a:t>
            </a:r>
            <a:r>
              <a:rPr lang="en-US" sz="3200" dirty="0" err="1" smtClean="0">
                <a:solidFill>
                  <a:srgbClr val="00B0F0"/>
                </a:solidFill>
              </a:rPr>
              <a:t>t</a:t>
            </a:r>
            <a:r>
              <a:rPr lang="en-US" sz="3200" dirty="0" smtClean="0"/>
              <a:t>  - </a:t>
            </a:r>
            <a:r>
              <a:rPr lang="en-US" sz="3200" dirty="0" smtClean="0">
                <a:solidFill>
                  <a:srgbClr val="FF0000"/>
                </a:solidFill>
              </a:rPr>
              <a:t>T </a:t>
            </a:r>
            <a:r>
              <a:rPr lang="en-US" sz="3200" dirty="0" smtClean="0"/>
              <a:t>or </a:t>
            </a:r>
            <a:r>
              <a:rPr lang="en-US" sz="3200" dirty="0" smtClean="0">
                <a:solidFill>
                  <a:srgbClr val="00B0F0"/>
                </a:solidFill>
              </a:rPr>
              <a:t>t</a:t>
            </a:r>
          </a:p>
          <a:p>
            <a:r>
              <a:rPr lang="en-US" sz="3200" dirty="0" err="1">
                <a:solidFill>
                  <a:srgbClr val="00B0F0"/>
                </a:solidFill>
              </a:rPr>
              <a:t>t</a:t>
            </a:r>
            <a:r>
              <a:rPr lang="en-US" sz="3200" dirty="0" err="1" smtClean="0">
                <a:solidFill>
                  <a:srgbClr val="00B0F0"/>
                </a:solidFill>
              </a:rPr>
              <a:t>t</a:t>
            </a:r>
            <a:r>
              <a:rPr lang="en-US" sz="3200" dirty="0" smtClean="0">
                <a:solidFill>
                  <a:srgbClr val="00B0F0"/>
                </a:solidFill>
              </a:rPr>
              <a:t>   </a:t>
            </a:r>
            <a:r>
              <a:rPr lang="en-US" sz="3200" dirty="0" smtClean="0"/>
              <a:t>- </a:t>
            </a:r>
            <a:r>
              <a:rPr lang="en-US" sz="3200" dirty="0" smtClean="0">
                <a:solidFill>
                  <a:srgbClr val="00B0F0"/>
                </a:solidFill>
              </a:rPr>
              <a:t>t  </a:t>
            </a:r>
            <a:r>
              <a:rPr lang="en-US" sz="3200" dirty="0" smtClean="0"/>
              <a:t>or </a:t>
            </a:r>
            <a:r>
              <a:rPr lang="en-US" sz="3200" dirty="0" smtClean="0">
                <a:solidFill>
                  <a:srgbClr val="00B0F0"/>
                </a:solidFill>
              </a:rPr>
              <a:t>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81400" y="3429000"/>
            <a:ext cx="1371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33800" y="4724400"/>
            <a:ext cx="1371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62400" y="35052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4800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</a:t>
            </a:r>
            <a:endParaRPr lang="en-US" sz="3600" dirty="0"/>
          </a:p>
        </p:txBody>
      </p:sp>
      <p:cxnSp>
        <p:nvCxnSpPr>
          <p:cNvPr id="14" name="Curved Connector 13"/>
          <p:cNvCxnSpPr>
            <a:stCxn id="8" idx="2"/>
          </p:cNvCxnSpPr>
          <p:nvPr/>
        </p:nvCxnSpPr>
        <p:spPr>
          <a:xfrm rot="10800000" flipV="1">
            <a:off x="2895600" y="3771900"/>
            <a:ext cx="685800" cy="4953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9" idx="2"/>
          </p:cNvCxnSpPr>
          <p:nvPr/>
        </p:nvCxnSpPr>
        <p:spPr>
          <a:xfrm rot="10800000" flipV="1">
            <a:off x="3124200" y="5067300"/>
            <a:ext cx="609600" cy="3429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dirty="0" smtClean="0"/>
              <a:t>Law of Independent Assortment</a:t>
            </a:r>
          </a:p>
          <a:p>
            <a:pPr marL="514350" indent="-514350"/>
            <a:r>
              <a:rPr lang="en-US" dirty="0" smtClean="0"/>
              <a:t>Each gene is inherited independently of other genes.</a:t>
            </a:r>
          </a:p>
          <a:p>
            <a:pPr marL="514350" indent="-514350"/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Law of Independent Assortment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 seed color and shape are inherited independently of each other, so you can have: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Smooth green peas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 smtClean="0"/>
              <a:t>OR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urlz MT" pitchFamily="82" charset="0"/>
              </a:rPr>
              <a:t>wrinkled green peas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  <a:latin typeface="Curlz MT" pitchFamily="8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urlz MT" pitchFamily="82" charset="0"/>
              </a:rPr>
              <a:t>  </a:t>
            </a:r>
            <a:r>
              <a:rPr lang="en-US" dirty="0" smtClean="0">
                <a:solidFill>
                  <a:srgbClr val="FFFF00"/>
                </a:solidFill>
              </a:rPr>
              <a:t>Smooth yellow peas </a:t>
            </a:r>
            <a:r>
              <a:rPr lang="en-US" dirty="0" smtClean="0"/>
              <a:t> OR   </a:t>
            </a:r>
            <a:r>
              <a:rPr lang="en-US" dirty="0" smtClean="0">
                <a:solidFill>
                  <a:srgbClr val="FFFF00"/>
                </a:solidFill>
                <a:latin typeface="Curlz MT" pitchFamily="82" charset="0"/>
              </a:rPr>
              <a:t>wrinkled yellow peas</a:t>
            </a:r>
          </a:p>
          <a:p>
            <a:r>
              <a:rPr lang="en-US" dirty="0" smtClean="0">
                <a:latin typeface="+mj-lt"/>
              </a:rPr>
              <a:t>More genes = more combinations!!!!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Genotype = actual combination of alleles on chromosomes  (TT, </a:t>
            </a:r>
            <a:r>
              <a:rPr lang="en-US" dirty="0" err="1" smtClean="0"/>
              <a:t>Tt</a:t>
            </a:r>
            <a:r>
              <a:rPr lang="en-US" dirty="0" smtClean="0"/>
              <a:t> or </a:t>
            </a:r>
            <a:r>
              <a:rPr lang="en-US" dirty="0" err="1" smtClean="0"/>
              <a:t>tt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The Letters!!!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Example</a:t>
            </a:r>
          </a:p>
          <a:p>
            <a:r>
              <a:rPr lang="en-US" dirty="0" smtClean="0">
                <a:sym typeface="Wingdings" pitchFamily="2" charset="2"/>
              </a:rPr>
              <a:t>Height (T= Tall, t = short)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-  TT = Homozygous dominant 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-  </a:t>
            </a:r>
            <a:r>
              <a:rPr lang="en-US" dirty="0" err="1" smtClean="0">
                <a:sym typeface="Wingdings" pitchFamily="2" charset="2"/>
              </a:rPr>
              <a:t>tt</a:t>
            </a:r>
            <a:r>
              <a:rPr lang="en-US" dirty="0" smtClean="0">
                <a:sym typeface="Wingdings" pitchFamily="2" charset="2"/>
              </a:rPr>
              <a:t>  =  Homozygous recessive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-  </a:t>
            </a:r>
            <a:r>
              <a:rPr lang="en-US" dirty="0" err="1" smtClean="0">
                <a:sym typeface="Wingdings" pitchFamily="2" charset="2"/>
              </a:rPr>
              <a:t>Tt</a:t>
            </a:r>
            <a:r>
              <a:rPr lang="en-US" dirty="0" smtClean="0">
                <a:sym typeface="Wingdings" pitchFamily="2" charset="2"/>
              </a:rPr>
              <a:t>  = Heterozygous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Phenotype?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Phenotype = Physical appearance</a:t>
            </a:r>
          </a:p>
          <a:p>
            <a:endParaRPr lang="en-US" dirty="0"/>
          </a:p>
          <a:p>
            <a:r>
              <a:rPr lang="en-US" dirty="0" smtClean="0"/>
              <a:t>This is determined by the genotype.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genotype and pheno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581400"/>
            <a:ext cx="2930825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Eddie Munster….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eddie_portra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3771636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6800" y="1447800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Eddie’s Phenotype?</a:t>
            </a:r>
          </a:p>
          <a:p>
            <a:endParaRPr lang="en-US" sz="3200" dirty="0" smtClean="0"/>
          </a:p>
          <a:p>
            <a:r>
              <a:rPr lang="en-US" sz="3200" dirty="0" smtClean="0"/>
              <a:t>What are Eddie’s possible genotypes?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did genetics get its start?</a:t>
            </a:r>
            <a:endParaRPr lang="en-US" dirty="0"/>
          </a:p>
        </p:txBody>
      </p:sp>
      <p:pic>
        <p:nvPicPr>
          <p:cNvPr id="4" name="Content Placeholder 3" descr="Gregor-Mendel-Photos-4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2200275" cy="2381250"/>
          </a:xfrm>
        </p:spPr>
      </p:pic>
      <p:sp>
        <p:nvSpPr>
          <p:cNvPr id="5" name="TextBox 4"/>
          <p:cNvSpPr txBox="1"/>
          <p:nvPr/>
        </p:nvSpPr>
        <p:spPr>
          <a:xfrm>
            <a:off x="2286000" y="1828800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Gregor</a:t>
            </a:r>
            <a:r>
              <a:rPr lang="en-US" sz="3200" dirty="0" smtClean="0"/>
              <a:t> Mendel:  The Father of Genetics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Austrian Monk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Worked with Pea Plants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Raised on a farm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Member of the regional agricultural 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society.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Won awards for developing improved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varieties of vegetables and fruits.</a:t>
            </a:r>
            <a:endParaRPr lang="en-US" sz="3200" dirty="0"/>
          </a:p>
        </p:txBody>
      </p:sp>
      <p:pic>
        <p:nvPicPr>
          <p:cNvPr id="1026" name="Picture 2" descr="http://crescentok.com/staff/jaskew/ISR/botzo/pea_pla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114800"/>
            <a:ext cx="1482381" cy="2360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Practice!!!!!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What’s the Phenotype?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G = green,   g = blue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GG?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Gg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gg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6386" name="Picture 2" descr="C:\Documents and Settings\knaylor\Local Settings\Temporary Internet Files\Content.IE5\E3EIEN3M\MC90043381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1295400" cy="1295400"/>
          </a:xfrm>
          <a:prstGeom prst="rect">
            <a:avLst/>
          </a:prstGeom>
          <a:noFill/>
        </p:spPr>
      </p:pic>
      <p:pic>
        <p:nvPicPr>
          <p:cNvPr id="16387" name="Picture 3" descr="C:\Documents and Settings\knaylor\Local Settings\Temporary Internet Files\Content.IE5\67XZUJ5W\MC90043440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8600"/>
            <a:ext cx="1381308" cy="1295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19600" y="1524000"/>
            <a:ext cx="434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What’s the Genotype?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T = tall, t = short</a:t>
            </a:r>
          </a:p>
          <a:p>
            <a:endParaRPr lang="en-US" sz="3200" dirty="0"/>
          </a:p>
          <a:p>
            <a:r>
              <a:rPr lang="en-US" sz="3200" dirty="0" smtClean="0"/>
              <a:t>Homozygous Tall?</a:t>
            </a:r>
          </a:p>
          <a:p>
            <a:endParaRPr lang="en-US" sz="3200" dirty="0" smtClean="0"/>
          </a:p>
          <a:p>
            <a:r>
              <a:rPr lang="en-US" sz="3200" dirty="0" smtClean="0"/>
              <a:t>Homozygous Short?</a:t>
            </a:r>
          </a:p>
          <a:p>
            <a:endParaRPr lang="en-US" sz="3200" dirty="0" smtClean="0"/>
          </a:p>
          <a:p>
            <a:r>
              <a:rPr lang="en-US" sz="3200" dirty="0" smtClean="0"/>
              <a:t>Heterozygous?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knaylor\Local Settings\Temporary Internet Files\Content.IE5\AGMPU8X2\MC9004338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38200"/>
            <a:ext cx="1828572" cy="1828572"/>
          </a:xfrm>
          <a:prstGeom prst="rect">
            <a:avLst/>
          </a:prstGeom>
          <a:noFill/>
        </p:spPr>
      </p:pic>
      <p:pic>
        <p:nvPicPr>
          <p:cNvPr id="17411" name="Picture 3" descr="C:\Documents and Settings\knaylor\Local Settings\Temporary Internet Files\Content.IE5\EIKLEUZM\MC90043382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86000"/>
            <a:ext cx="1828572" cy="1828572"/>
          </a:xfrm>
          <a:prstGeom prst="rect">
            <a:avLst/>
          </a:prstGeom>
          <a:noFill/>
        </p:spPr>
      </p:pic>
      <p:pic>
        <p:nvPicPr>
          <p:cNvPr id="17412" name="Picture 4" descr="C:\Documents and Settings\knaylor\Local Settings\Temporary Internet Files\Content.IE5\E3EIEN3M\MC9004338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572000"/>
            <a:ext cx="1828572" cy="1828572"/>
          </a:xfrm>
          <a:prstGeom prst="rect">
            <a:avLst/>
          </a:prstGeom>
          <a:noFill/>
        </p:spPr>
      </p:pic>
      <p:pic>
        <p:nvPicPr>
          <p:cNvPr id="17413" name="Picture 5" descr="C:\Documents and Settings\knaylor\Local Settings\Temporary Internet Files\Content.IE5\67XZUJ5W\MC90043438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267200"/>
            <a:ext cx="1809750" cy="1831975"/>
          </a:xfrm>
          <a:prstGeom prst="rect">
            <a:avLst/>
          </a:prstGeom>
          <a:noFill/>
        </p:spPr>
      </p:pic>
      <p:pic>
        <p:nvPicPr>
          <p:cNvPr id="17414" name="Picture 6" descr="C:\Documents and Settings\knaylor\Local Settings\Temporary Internet Files\Content.IE5\AGMPU8X2\MC90043440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762000"/>
            <a:ext cx="1809750" cy="1870075"/>
          </a:xfrm>
          <a:prstGeom prst="rect">
            <a:avLst/>
          </a:prstGeom>
          <a:noFill/>
        </p:spPr>
      </p:pic>
      <p:pic>
        <p:nvPicPr>
          <p:cNvPr id="17415" name="Picture 7" descr="C:\Documents and Settings\knaylor\Local Settings\Temporary Internet Files\Content.IE5\X7N3UF1Z\MC90043382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3733800"/>
            <a:ext cx="1828572" cy="1828572"/>
          </a:xfrm>
          <a:prstGeom prst="rect">
            <a:avLst/>
          </a:prstGeom>
          <a:noFill/>
        </p:spPr>
      </p:pic>
      <p:pic>
        <p:nvPicPr>
          <p:cNvPr id="17416" name="Picture 8" descr="C:\Documents and Settings\knaylor\Local Settings\Temporary Internet Files\Content.IE5\AGMPU8X2\MC90043247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2438400"/>
            <a:ext cx="1584325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A tool used for predicting the likelihood of genotypes and phenotypes of offspring using both parents genotypes.</a:t>
            </a:r>
          </a:p>
          <a:p>
            <a:pPr>
              <a:buFont typeface="Arial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  <p:pic>
        <p:nvPicPr>
          <p:cNvPr id="5" name="Picture 4" descr="square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81940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you do that?!?!</a:t>
            </a:r>
            <a:endParaRPr lang="en-US" dirty="0"/>
          </a:p>
        </p:txBody>
      </p:sp>
      <p:pic>
        <p:nvPicPr>
          <p:cNvPr id="1027" name="Picture 3" descr="C:\Documents and Settings\knaylor\Local Settings\Temporary Internet Files\Content.IE5\67XZUJ5W\MC90043441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457200"/>
            <a:ext cx="939800" cy="1057275"/>
          </a:xfrm>
          <a:prstGeom prst="rect">
            <a:avLst/>
          </a:prstGeom>
          <a:noFill/>
        </p:spPr>
      </p:pic>
      <p:pic>
        <p:nvPicPr>
          <p:cNvPr id="1026" name="Picture 2" descr="C:\Documents and Settings\knaylor\Local Settings\Temporary Internet Files\Content.IE5\4CZ82DXT\MC900434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381000"/>
            <a:ext cx="977900" cy="15414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20574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Determine the genotype of both </a:t>
            </a:r>
          </a:p>
          <a:p>
            <a:pPr marL="514350" indent="-514350"/>
            <a:r>
              <a:rPr lang="en-US" sz="3200" dirty="0" smtClean="0"/>
              <a:t>      parents. 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smtClean="0"/>
              <a:t>Let’s </a:t>
            </a:r>
            <a:r>
              <a:rPr lang="en-US" sz="3200" smtClean="0"/>
              <a:t>say </a:t>
            </a:r>
            <a:r>
              <a:rPr lang="en-US" sz="3200" dirty="0" smtClean="0"/>
              <a:t>Tall is dominant to short. 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/>
              <a:t>T=  _____ and t = ______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/>
              <a:t>Mom is short </a:t>
            </a:r>
            <a:r>
              <a:rPr lang="en-US" sz="3200" dirty="0" smtClean="0">
                <a:sym typeface="Wingdings" pitchFamily="2" charset="2"/>
              </a:rPr>
              <a:t>_____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3200" dirty="0" smtClean="0">
                <a:sym typeface="Wingdings" pitchFamily="2" charset="2"/>
              </a:rPr>
              <a:t>Dad is heterozygous tall  ___</a:t>
            </a:r>
            <a:endParaRPr lang="en-US" sz="3200" dirty="0" smtClean="0"/>
          </a:p>
          <a:p>
            <a:pPr marL="514350" indent="-514350">
              <a:buAutoNum type="arabicPeriod" startAt="2"/>
            </a:pPr>
            <a:r>
              <a:rPr lang="en-US" sz="3200" dirty="0" smtClean="0"/>
              <a:t>Draw a box like this:</a:t>
            </a:r>
          </a:p>
          <a:p>
            <a:pPr marL="514350" indent="-514350"/>
            <a:endParaRPr lang="en-US" sz="3200" dirty="0"/>
          </a:p>
        </p:txBody>
      </p:sp>
      <p:pic>
        <p:nvPicPr>
          <p:cNvPr id="8" name="Picture 7" descr="psquare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5175504"/>
            <a:ext cx="1847088" cy="1682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Put 1 of each of mom’s letters across the top.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Put 1 of each of dad’s letters down the side.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 descr="psquar2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352800"/>
            <a:ext cx="27432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dirty="0" smtClean="0"/>
              <a:t>Fill in one letter from each parent in each box.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psquar3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" y="3048000"/>
            <a:ext cx="1463040" cy="1219200"/>
          </a:xfrm>
          <a:prstGeom prst="rect">
            <a:avLst/>
          </a:prstGeom>
        </p:spPr>
      </p:pic>
      <p:pic>
        <p:nvPicPr>
          <p:cNvPr id="5" name="Picture 4" descr="psquar3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3124200"/>
            <a:ext cx="1371600" cy="1143000"/>
          </a:xfrm>
          <a:prstGeom prst="rect">
            <a:avLst/>
          </a:prstGeom>
        </p:spPr>
      </p:pic>
      <p:pic>
        <p:nvPicPr>
          <p:cNvPr id="6" name="Picture 5" descr="psquar3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3048000"/>
            <a:ext cx="1371600" cy="1143000"/>
          </a:xfrm>
          <a:prstGeom prst="rect">
            <a:avLst/>
          </a:prstGeom>
        </p:spPr>
      </p:pic>
      <p:pic>
        <p:nvPicPr>
          <p:cNvPr id="7" name="Picture 6" descr="psquar3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67400" y="2971800"/>
            <a:ext cx="146304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that </a:t>
            </a:r>
            <a:r>
              <a:rPr lang="en-US" dirty="0" err="1" smtClean="0"/>
              <a:t>Punnett</a:t>
            </a:r>
            <a:r>
              <a:rPr lang="en-US" dirty="0" smtClean="0"/>
              <a:t> Square!!!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Genotypic Ratio:  Compare the allele combinations of the offspring.</a:t>
            </a:r>
          </a:p>
          <a:p>
            <a:pPr marL="514350" indent="-514350">
              <a:buNone/>
            </a:pPr>
            <a:r>
              <a:rPr lang="en-US" dirty="0" smtClean="0"/>
              <a:t>      There are several ways to write it:</a:t>
            </a:r>
          </a:p>
          <a:p>
            <a:pPr marL="514350" indent="-514350">
              <a:buNone/>
            </a:pPr>
            <a:r>
              <a:rPr lang="en-US" dirty="0" smtClean="0"/>
              <a:t>       a.  2:2 (2 </a:t>
            </a:r>
            <a:r>
              <a:rPr lang="en-US" dirty="0" err="1" smtClean="0"/>
              <a:t>Tt</a:t>
            </a:r>
            <a:r>
              <a:rPr lang="en-US" dirty="0" smtClean="0"/>
              <a:t>, 2 </a:t>
            </a:r>
            <a:r>
              <a:rPr lang="en-US" dirty="0" err="1" smtClean="0"/>
              <a:t>tt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       b.  ½ </a:t>
            </a:r>
            <a:r>
              <a:rPr lang="en-US" dirty="0" err="1" smtClean="0"/>
              <a:t>Tt</a:t>
            </a:r>
            <a:r>
              <a:rPr lang="en-US" dirty="0" smtClean="0"/>
              <a:t>, ½ </a:t>
            </a:r>
            <a:r>
              <a:rPr lang="en-US" dirty="0" err="1" smtClean="0"/>
              <a:t>tt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c.  50% </a:t>
            </a:r>
            <a:r>
              <a:rPr lang="en-US" dirty="0" err="1" smtClean="0"/>
              <a:t>Tt</a:t>
            </a:r>
            <a:r>
              <a:rPr lang="en-US" dirty="0" smtClean="0"/>
              <a:t>, 50% </a:t>
            </a:r>
            <a:r>
              <a:rPr lang="en-US" dirty="0" err="1" smtClean="0"/>
              <a:t>tt</a:t>
            </a:r>
            <a:endParaRPr lang="en-US" dirty="0"/>
          </a:p>
        </p:txBody>
      </p:sp>
      <p:pic>
        <p:nvPicPr>
          <p:cNvPr id="4" name="Picture 3" descr="psquar3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810000"/>
            <a:ext cx="146304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Analysis!!!!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Phenotypic Ratio:  Compare how the offspring LOOK.</a:t>
            </a:r>
          </a:p>
          <a:p>
            <a:pPr marL="514350" indent="-514350">
              <a:buNone/>
            </a:pPr>
            <a:r>
              <a:rPr lang="en-US" dirty="0" smtClean="0"/>
              <a:t>	There are several ways to write it:</a:t>
            </a:r>
          </a:p>
          <a:p>
            <a:pPr marL="514350" indent="-514350">
              <a:buNone/>
            </a:pPr>
            <a:r>
              <a:rPr lang="en-US" dirty="0" smtClean="0"/>
              <a:t>       a.  2:2  (2 tall: 2 short)  (Dominant : Recessive)</a:t>
            </a:r>
          </a:p>
          <a:p>
            <a:pPr marL="514350" indent="-514350">
              <a:buNone/>
            </a:pPr>
            <a:r>
              <a:rPr lang="en-US" dirty="0" smtClean="0"/>
              <a:t>       b.  ½ tall, ½ short   </a:t>
            </a:r>
          </a:p>
          <a:p>
            <a:pPr marL="514350" indent="-514350">
              <a:buNone/>
            </a:pPr>
            <a:r>
              <a:rPr lang="en-US" dirty="0" smtClean="0"/>
              <a:t>       c.  50% tall, 50% short.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 and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 show all possible outcomes.</a:t>
            </a:r>
          </a:p>
          <a:p>
            <a:r>
              <a:rPr lang="en-US" dirty="0" smtClean="0"/>
              <a:t>Chance plays a role in genetics</a:t>
            </a:r>
          </a:p>
          <a:p>
            <a:r>
              <a:rPr lang="en-US" dirty="0" smtClean="0"/>
              <a:t>Sometimes the outcome might not match the </a:t>
            </a:r>
            <a:r>
              <a:rPr lang="en-US" dirty="0" err="1" smtClean="0"/>
              <a:t>Punnett</a:t>
            </a:r>
            <a:r>
              <a:rPr lang="en-US" dirty="0" smtClean="0"/>
              <a:t> Square exactly.</a:t>
            </a:r>
            <a:endParaRPr lang="en-US" dirty="0"/>
          </a:p>
        </p:txBody>
      </p:sp>
      <p:pic>
        <p:nvPicPr>
          <p:cNvPr id="4" name="Picture 3" descr="coin%20fli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3657600"/>
            <a:ext cx="2281237" cy="2636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dog can have dark fur or light fur.</a:t>
            </a:r>
          </a:p>
          <a:p>
            <a:pPr>
              <a:buNone/>
            </a:pPr>
            <a:r>
              <a:rPr lang="en-US" dirty="0" smtClean="0"/>
              <a:t>D = dark fur,  d = light fur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Cross a homozygous dominant dog with a heterozygous dog.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are the parent dog’s phenotypes?</a:t>
            </a:r>
          </a:p>
          <a:p>
            <a:pPr>
              <a:buNone/>
            </a:pPr>
            <a:r>
              <a:rPr lang="en-US" dirty="0" smtClean="0"/>
              <a:t>What are the expected genotypes and phenotypes of their dog babies?</a:t>
            </a:r>
            <a:endParaRPr lang="en-US" dirty="0"/>
          </a:p>
        </p:txBody>
      </p:sp>
      <p:pic>
        <p:nvPicPr>
          <p:cNvPr id="4" name="Picture 3" descr="dog-clip-art-white-sketc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990600"/>
            <a:ext cx="2200275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</a:t>
            </a:r>
            <a:r>
              <a:rPr lang="en-US" dirty="0" err="1" smtClean="0"/>
              <a:t>Gregor</a:t>
            </a:r>
            <a:r>
              <a:rPr lang="en-US" dirty="0" smtClean="0"/>
              <a:t> Mendel’s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Studied the traits (characteristics) of the pea plants.</a:t>
            </a:r>
          </a:p>
          <a:p>
            <a:r>
              <a:rPr lang="en-US" dirty="0" smtClean="0"/>
              <a:t>Did controlled experiments with the pea plants </a:t>
            </a:r>
            <a:r>
              <a:rPr lang="en-US" dirty="0" smtClean="0">
                <a:sym typeface="Wingdings" pitchFamily="2" charset="2"/>
              </a:rPr>
              <a:t>  He studied ONE trait at a time.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5" name="Picture 2" descr="http://4.bp.blogspot.com/_SG9jRGkU_uk/Scub7YfZpNI/AAAAAAAAASM/snv9hjzShw0/s400/Mendelian_Genetics_Pea_Trai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733800"/>
            <a:ext cx="7696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Mendel knew about pea plants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Mendel knew that pea plants were…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fertilizing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Individual pea plants breed true for certain traits.  Successive generations are JUST LIKE their parents.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be cross pollinated.  Pollen from one plant is used to fertilize the eggs of another plant.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Alert!!!</a:t>
            </a:r>
            <a:endParaRPr lang="en-US" dirty="0"/>
          </a:p>
        </p:txBody>
      </p:sp>
      <p:pic>
        <p:nvPicPr>
          <p:cNvPr id="4" name="Content Placeholder 3" descr="alert-icon-r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28600"/>
            <a:ext cx="1343541" cy="1346540"/>
          </a:xfrm>
        </p:spPr>
      </p:pic>
      <p:pic>
        <p:nvPicPr>
          <p:cNvPr id="5" name="Content Placeholder 3" descr="alert-icon-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304800"/>
            <a:ext cx="1343541" cy="13465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7526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Heredity – the passing on of characteristics from </a:t>
            </a:r>
          </a:p>
          <a:p>
            <a:r>
              <a:rPr lang="en-US" sz="3200" dirty="0" smtClean="0"/>
              <a:t>                     parents to offspring.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Genetics – The study of heredity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Trait  - a characteristic you get from your 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parents.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Gametes – sex cells; egg cells or sperm cells.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Fertilization -  egg + sperm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Zygote – fertilized egg.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Experiment</a:t>
            </a:r>
            <a:endParaRPr lang="en-US" dirty="0"/>
          </a:p>
        </p:txBody>
      </p:sp>
      <p:pic>
        <p:nvPicPr>
          <p:cNvPr id="4" name="Picture 2" descr="http://gene-tics.wikispaces.com/file/view/Image216.gif/30529736/Image21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3077655" cy="45259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657600" y="1542395"/>
            <a:ext cx="480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Flowers have both male and   </a:t>
            </a:r>
          </a:p>
          <a:p>
            <a:r>
              <a:rPr lang="en-US" sz="2800" dirty="0" smtClean="0"/>
              <a:t>  female parts.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Mendel removed the male part from a purple flower.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Transferred pollen (has the sperm cell) from a white flower to purple female parts.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All of the offspring were purple!!  WHY???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Rule of Factors</a:t>
            </a:r>
          </a:p>
          <a:p>
            <a:pPr marL="514350" indent="-514350"/>
            <a:r>
              <a:rPr lang="en-US" dirty="0" smtClean="0"/>
              <a:t>Each organism has two “factors” that control each trait.  </a:t>
            </a:r>
            <a:r>
              <a:rPr lang="en-US" dirty="0" smtClean="0">
                <a:sym typeface="Wingdings" pitchFamily="2" charset="2"/>
              </a:rPr>
              <a:t>  Genes  (You get 1 from Mom and 1 from Dad.)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Genes are represented with letters.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Genes exist in different forms called </a:t>
            </a:r>
            <a:r>
              <a:rPr lang="en-US" b="1" dirty="0" smtClean="0">
                <a:sym typeface="Wingdings" pitchFamily="2" charset="2"/>
              </a:rPr>
              <a:t>alleles.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dirty="0" smtClean="0"/>
              <a:t>Rule of Dominance</a:t>
            </a:r>
          </a:p>
          <a:p>
            <a:pPr marL="514350" indent="-514350"/>
            <a:r>
              <a:rPr lang="en-US" dirty="0" smtClean="0"/>
              <a:t>One allele is dominant over the other allele….. This one is called </a:t>
            </a:r>
            <a:r>
              <a:rPr lang="en-US" b="1" dirty="0" smtClean="0"/>
              <a:t>dominant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The other allele can be “hidden” by the dominant allele.  This one is called </a:t>
            </a:r>
            <a:r>
              <a:rPr lang="en-US" b="1" dirty="0" smtClean="0"/>
              <a:t>recessive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None/>
            </a:pPr>
            <a:r>
              <a:rPr lang="en-US" dirty="0" err="1" smtClean="0"/>
              <a:t>Sooo</a:t>
            </a:r>
            <a:r>
              <a:rPr lang="en-US" dirty="0" smtClean="0"/>
              <a:t>… If the dominant allele is present, it will be seen!!!  It can hide the recessive allele!!!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Mendel’s Conclusions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Let’s link this back to the experiment that Mendel did with the purple and white flowers.</a:t>
            </a:r>
            <a:endParaRPr lang="en-US" dirty="0"/>
          </a:p>
          <a:p>
            <a:r>
              <a:rPr lang="en-US" dirty="0" smtClean="0"/>
              <a:t>Remember that Mendel crossed a purple flower with a white flower and all of the offspring were purple.  </a:t>
            </a:r>
          </a:p>
          <a:p>
            <a:r>
              <a:rPr lang="en-US" dirty="0" smtClean="0"/>
              <a:t>Which trait was seen?  Purple or white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Purple</a:t>
            </a:r>
          </a:p>
          <a:p>
            <a:r>
              <a:rPr lang="en-US" dirty="0" smtClean="0"/>
              <a:t>Does this make it the dominant or the recessive trait?</a:t>
            </a:r>
          </a:p>
          <a:p>
            <a:pPr algn="ctr">
              <a:buNone/>
            </a:pPr>
            <a:r>
              <a:rPr lang="en-US" dirty="0" smtClean="0"/>
              <a:t>Dominant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1089</Words>
  <Application>Microsoft Office PowerPoint</Application>
  <PresentationFormat>On-screen Show (4:3)</PresentationFormat>
  <Paragraphs>167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Genetics Part 1</vt:lpstr>
      <vt:lpstr>How did genetics get its start?</vt:lpstr>
      <vt:lpstr>More about Gregor Mendel’s work</vt:lpstr>
      <vt:lpstr>What Mendel knew about pea plants ...</vt:lpstr>
      <vt:lpstr>Vocabulary Alert!!!</vt:lpstr>
      <vt:lpstr>Mendel’s Experiment</vt:lpstr>
      <vt:lpstr>Mendel’s Conclusions</vt:lpstr>
      <vt:lpstr>Mendel’s Conclusions</vt:lpstr>
      <vt:lpstr>Application of Mendel’s Conclusions </vt:lpstr>
      <vt:lpstr>Application of Mendel’s Conclusion</vt:lpstr>
      <vt:lpstr>How do we represent these differences?</vt:lpstr>
      <vt:lpstr>Vocabulary Alert</vt:lpstr>
      <vt:lpstr>Mendel’s Conclusions</vt:lpstr>
      <vt:lpstr>Example of Law of Segregation</vt:lpstr>
      <vt:lpstr>Mendel’s Conclusions</vt:lpstr>
      <vt:lpstr>Example of Law of Independent Assortment</vt:lpstr>
      <vt:lpstr>What is a Genotype</vt:lpstr>
      <vt:lpstr>What is a Phenotype?</vt:lpstr>
      <vt:lpstr>Eddie Munster…. </vt:lpstr>
      <vt:lpstr>Practice!!!!!</vt:lpstr>
      <vt:lpstr>Slide 21</vt:lpstr>
      <vt:lpstr>Punnett Squares</vt:lpstr>
      <vt:lpstr>How did you do that?!?!</vt:lpstr>
      <vt:lpstr>Punnett Square Continued…</vt:lpstr>
      <vt:lpstr>Punnett Square Continued</vt:lpstr>
      <vt:lpstr>ANALYZE that Punnett Square!!!</vt:lpstr>
      <vt:lpstr>MORE Analysis!!!!</vt:lpstr>
      <vt:lpstr>Punnett Squares and Probability</vt:lpstr>
      <vt:lpstr>Punnett Square Practice</vt:lpstr>
      <vt:lpstr>Slide 30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Part 1</dc:title>
  <dc:creator>knaylor</dc:creator>
  <cp:lastModifiedBy>knaylor</cp:lastModifiedBy>
  <cp:revision>42</cp:revision>
  <dcterms:created xsi:type="dcterms:W3CDTF">2011-11-01T16:41:30Z</dcterms:created>
  <dcterms:modified xsi:type="dcterms:W3CDTF">2012-03-26T17:59:10Z</dcterms:modified>
</cp:coreProperties>
</file>