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5"/>
  </p:handout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6" r:id="rId40"/>
    <p:sldId id="294" r:id="rId41"/>
    <p:sldId id="295"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025CEE-3A87-4C02-AE8E-F4C17E5A8E61}" type="datetimeFigureOut">
              <a:rPr lang="en-US" smtClean="0"/>
              <a:pPr/>
              <a:t>5/15/2017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31EEFE0-4D8E-43B2-9DD8-5B2E8E7B32EE}" type="slidenum">
              <a:rPr lang="en-US" smtClean="0"/>
              <a:pPr/>
              <a:t>‹#›</a:t>
            </a:fld>
            <a:endParaRPr lang="en-US"/>
          </a:p>
        </p:txBody>
      </p:sp>
    </p:spTree>
    <p:extLst>
      <p:ext uri="{BB962C8B-B14F-4D97-AF65-F5344CB8AC3E}">
        <p14:creationId xmlns:p14="http://schemas.microsoft.com/office/powerpoint/2010/main" val="31831297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B06447-1120-4821-A91C-CFF1A93B1EED}"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F8BF9-9376-4999-9175-08104305DF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06447-1120-4821-A91C-CFF1A93B1EED}"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F8BF9-9376-4999-9175-08104305DF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06447-1120-4821-A91C-CFF1A93B1EED}"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F8BF9-9376-4999-9175-08104305DF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06447-1120-4821-A91C-CFF1A93B1EED}"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F8BF9-9376-4999-9175-08104305DF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B06447-1120-4821-A91C-CFF1A93B1EED}"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F8BF9-9376-4999-9175-08104305DF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B06447-1120-4821-A91C-CFF1A93B1EED}"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F8BF9-9376-4999-9175-08104305DF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B06447-1120-4821-A91C-CFF1A93B1EED}" type="datetimeFigureOut">
              <a:rPr lang="en-US" smtClean="0"/>
              <a:pPr/>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F8BF9-9376-4999-9175-08104305DF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B06447-1120-4821-A91C-CFF1A93B1EED}" type="datetimeFigureOut">
              <a:rPr lang="en-US" smtClean="0"/>
              <a:pPr/>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F8BF9-9376-4999-9175-08104305DF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06447-1120-4821-A91C-CFF1A93B1EED}" type="datetimeFigureOut">
              <a:rPr lang="en-US" smtClean="0"/>
              <a:pPr/>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F8BF9-9376-4999-9175-08104305DF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06447-1120-4821-A91C-CFF1A93B1EED}"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F8BF9-9376-4999-9175-08104305DF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B06447-1120-4821-A91C-CFF1A93B1EED}"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F8BF9-9376-4999-9175-08104305DF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06447-1120-4821-A91C-CFF1A93B1EED}" type="datetimeFigureOut">
              <a:rPr lang="en-US" smtClean="0"/>
              <a:pPr/>
              <a:t>5/15/2017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F8BF9-9376-4999-9175-08104305DF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youtube.com/watch?v=9laQwaKOW8s&amp;feature=endscreen&amp;NR=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hyperlink" Target="http://www.biology.ualberta.ca/facilities/multimedia/uploads/alberta/CarbonCycle.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Ecology</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a:t>
            </a:r>
            <a:endParaRPr lang="en-US" dirty="0"/>
          </a:p>
        </p:txBody>
      </p:sp>
      <p:sp>
        <p:nvSpPr>
          <p:cNvPr id="5" name="Content Placeholder 4"/>
          <p:cNvSpPr>
            <a:spLocks noGrp="1"/>
          </p:cNvSpPr>
          <p:nvPr>
            <p:ph idx="1"/>
          </p:nvPr>
        </p:nvSpPr>
        <p:spPr/>
        <p:txBody>
          <a:bodyPr/>
          <a:lstStyle/>
          <a:p>
            <a:r>
              <a:rPr lang="en-US" dirty="0" smtClean="0"/>
              <a:t>Habitat is the place where an organism lives out its life.</a:t>
            </a:r>
          </a:p>
          <a:p>
            <a:pPr>
              <a:buNone/>
            </a:pPr>
            <a:endParaRPr lang="en-US" dirty="0"/>
          </a:p>
        </p:txBody>
      </p:sp>
      <p:pic>
        <p:nvPicPr>
          <p:cNvPr id="6" name="Picture 5" descr="Sligo_Habitat1.jpg"/>
          <p:cNvPicPr>
            <a:picLocks noChangeAspect="1"/>
          </p:cNvPicPr>
          <p:nvPr/>
        </p:nvPicPr>
        <p:blipFill>
          <a:blip r:embed="rId2" cstate="print"/>
          <a:stretch>
            <a:fillRect/>
          </a:stretch>
        </p:blipFill>
        <p:spPr>
          <a:xfrm>
            <a:off x="1143000" y="2971800"/>
            <a:ext cx="3044190" cy="2286000"/>
          </a:xfrm>
          <a:prstGeom prst="rect">
            <a:avLst/>
          </a:prstGeom>
        </p:spPr>
      </p:pic>
      <p:pic>
        <p:nvPicPr>
          <p:cNvPr id="7" name="Picture 6" descr="arctic-habitat_29431.jpg"/>
          <p:cNvPicPr>
            <a:picLocks noChangeAspect="1"/>
          </p:cNvPicPr>
          <p:nvPr/>
        </p:nvPicPr>
        <p:blipFill>
          <a:blip r:embed="rId3" cstate="print"/>
          <a:stretch>
            <a:fillRect/>
          </a:stretch>
        </p:blipFill>
        <p:spPr>
          <a:xfrm>
            <a:off x="4800600" y="3048000"/>
            <a:ext cx="3429000" cy="2286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Niche</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A niche is the specific role an organism carries out within an ecosystem.</a:t>
            </a:r>
          </a:p>
          <a:p>
            <a:pPr>
              <a:buNone/>
            </a:pPr>
            <a:endParaRPr lang="en-US" dirty="0" smtClean="0"/>
          </a:p>
          <a:p>
            <a:pPr lvl="1"/>
            <a:r>
              <a:rPr lang="en-US" dirty="0" smtClean="0"/>
              <a:t>Suppose you were a cat living in farmer’s old barn.  Your habitat is the barn.  Your niche is to prey upon rodents that live in or near the farmer’s barn!!</a:t>
            </a:r>
            <a:endParaRPr lang="en-US" dirty="0"/>
          </a:p>
        </p:txBody>
      </p:sp>
      <p:pic>
        <p:nvPicPr>
          <p:cNvPr id="4" name="Picture 3" descr="cat__mouse.jpg"/>
          <p:cNvPicPr>
            <a:picLocks noChangeAspect="1"/>
          </p:cNvPicPr>
          <p:nvPr/>
        </p:nvPicPr>
        <p:blipFill>
          <a:blip r:embed="rId2" cstate="print"/>
          <a:stretch>
            <a:fillRect/>
          </a:stretch>
        </p:blipFill>
        <p:spPr>
          <a:xfrm>
            <a:off x="6019800" y="4419600"/>
            <a:ext cx="2522507" cy="2209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Populations and Relationships within Populations</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Carrying Capacity</a:t>
            </a:r>
            <a:endParaRPr lang="en-US" dirty="0"/>
          </a:p>
        </p:txBody>
      </p:sp>
      <p:sp>
        <p:nvSpPr>
          <p:cNvPr id="3" name="Content Placeholder 2"/>
          <p:cNvSpPr>
            <a:spLocks noGrp="1"/>
          </p:cNvSpPr>
          <p:nvPr>
            <p:ph idx="1"/>
          </p:nvPr>
        </p:nvSpPr>
        <p:spPr>
          <a:xfrm>
            <a:off x="457200" y="1600200"/>
            <a:ext cx="5715000" cy="4525963"/>
          </a:xfrm>
        </p:spPr>
        <p:txBody>
          <a:bodyPr>
            <a:normAutofit fontScale="92500" lnSpcReduction="20000"/>
          </a:bodyPr>
          <a:lstStyle/>
          <a:p>
            <a:r>
              <a:rPr lang="en-US" dirty="0" smtClean="0"/>
              <a:t>The number of individuals who can be supported in a given area within natural resource limits, and without degrading the natural environment. </a:t>
            </a:r>
          </a:p>
          <a:p>
            <a:pPr lvl="1"/>
            <a:r>
              <a:rPr lang="en-US" dirty="0" smtClean="0"/>
              <a:t>The carrying capacity for any given area is not fixed. </a:t>
            </a:r>
          </a:p>
          <a:p>
            <a:pPr lvl="1"/>
            <a:r>
              <a:rPr lang="en-US" dirty="0" smtClean="0"/>
              <a:t>As the environment is degraded, carrying capacity actually shrinks</a:t>
            </a:r>
          </a:p>
          <a:p>
            <a:pPr lvl="1"/>
            <a:r>
              <a:rPr lang="en-US" dirty="0" smtClean="0"/>
              <a:t>Limiting factors:  food availability, competition, harsh winter, etc.</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248400" y="1143000"/>
            <a:ext cx="2590800" cy="4865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Carrying Capacities</a:t>
            </a:r>
            <a:endParaRPr lang="en-US" dirty="0"/>
          </a:p>
        </p:txBody>
      </p:sp>
      <p:sp>
        <p:nvSpPr>
          <p:cNvPr id="3" name="Content Placeholder 2"/>
          <p:cNvSpPr>
            <a:spLocks noGrp="1"/>
          </p:cNvSpPr>
          <p:nvPr>
            <p:ph idx="1"/>
          </p:nvPr>
        </p:nvSpPr>
        <p:spPr/>
        <p:txBody>
          <a:bodyPr/>
          <a:lstStyle/>
          <a:p>
            <a:r>
              <a:rPr lang="en-US" dirty="0" smtClean="0"/>
              <a:t>If </a:t>
            </a:r>
            <a:r>
              <a:rPr lang="en-US" dirty="0"/>
              <a:t>the population # goes above the carrying capacity = organisms die (not enough resources)</a:t>
            </a:r>
          </a:p>
          <a:p>
            <a:pPr>
              <a:buNone/>
            </a:pPr>
            <a:r>
              <a:rPr lang="en-US" dirty="0" smtClean="0"/>
              <a:t>•</a:t>
            </a:r>
            <a:r>
              <a:rPr lang="en-US" dirty="0"/>
              <a:t>If the </a:t>
            </a:r>
            <a:r>
              <a:rPr lang="en-US" dirty="0" err="1"/>
              <a:t>popluation</a:t>
            </a:r>
            <a:r>
              <a:rPr lang="en-US" dirty="0"/>
              <a:t># is below the carrying capacity = more births (abundant resources)</a:t>
            </a:r>
          </a:p>
          <a:p>
            <a:pPr>
              <a:buNone/>
            </a:pP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743200" y="4343400"/>
            <a:ext cx="3705225" cy="22327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Curves</a:t>
            </a:r>
            <a:endParaRPr lang="en-US" dirty="0"/>
          </a:p>
        </p:txBody>
      </p:sp>
      <p:sp>
        <p:nvSpPr>
          <p:cNvPr id="5" name="Content Placeholder 4"/>
          <p:cNvSpPr>
            <a:spLocks noGrp="1"/>
          </p:cNvSpPr>
          <p:nvPr>
            <p:ph idx="1"/>
          </p:nvPr>
        </p:nvSpPr>
        <p:spPr/>
        <p:txBody>
          <a:bodyPr/>
          <a:lstStyle/>
          <a:p>
            <a:r>
              <a:rPr lang="en-US" dirty="0" smtClean="0"/>
              <a:t>J-Curve</a:t>
            </a:r>
            <a:r>
              <a:rPr lang="en-US" dirty="0"/>
              <a:t>= population size grows more rapidly over time. Not realistic. Assumes resources are always plentiful</a:t>
            </a:r>
          </a:p>
          <a:p>
            <a:pPr>
              <a:buNone/>
            </a:pPr>
            <a:endParaRPr lang="en-US" dirty="0" smtClean="0"/>
          </a:p>
          <a:p>
            <a:pPr>
              <a:buNone/>
            </a:pPr>
            <a:endParaRPr lang="en-US" dirty="0"/>
          </a:p>
          <a:p>
            <a:pPr>
              <a:buNone/>
            </a:pPr>
            <a:r>
              <a:rPr lang="en-US" dirty="0"/>
              <a:t>•S-Curve= population size grows until it reaches carrying capacity. Realistic in nature. Assumes resources are limited.</a:t>
            </a:r>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6248400" y="2743200"/>
            <a:ext cx="1409700" cy="1478803"/>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6324600" y="5486400"/>
            <a:ext cx="1554232"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large is your population?</a:t>
            </a:r>
            <a:endParaRPr lang="en-US" dirty="0"/>
          </a:p>
        </p:txBody>
      </p:sp>
      <p:sp>
        <p:nvSpPr>
          <p:cNvPr id="6" name="Content Placeholder 5"/>
          <p:cNvSpPr>
            <a:spLocks noGrp="1"/>
          </p:cNvSpPr>
          <p:nvPr>
            <p:ph idx="1"/>
          </p:nvPr>
        </p:nvSpPr>
        <p:spPr/>
        <p:txBody>
          <a:bodyPr/>
          <a:lstStyle/>
          <a:p>
            <a:pPr>
              <a:buNone/>
            </a:pPr>
            <a:r>
              <a:rPr lang="en-US" b="1" dirty="0" smtClean="0"/>
              <a:t>Quadrant Sampling</a:t>
            </a:r>
            <a:r>
              <a:rPr lang="en-US" dirty="0" smtClean="0"/>
              <a:t>:  An easy way to estimate the size of a population, use a grid of known size and all organisms are counted within each square of the grid.</a:t>
            </a:r>
            <a:endParaRPr lang="en-US" b="1" dirty="0" smtClean="0"/>
          </a:p>
          <a:p>
            <a:pPr>
              <a:buNone/>
            </a:pPr>
            <a:endParaRPr lang="en-US" dirty="0"/>
          </a:p>
        </p:txBody>
      </p:sp>
      <p:pic>
        <p:nvPicPr>
          <p:cNvPr id="7" name="Picture 2"/>
          <p:cNvPicPr>
            <a:picLocks noChangeAspect="1" noChangeArrowheads="1"/>
          </p:cNvPicPr>
          <p:nvPr/>
        </p:nvPicPr>
        <p:blipFill>
          <a:blip r:embed="rId2" cstate="print"/>
          <a:srcRect/>
          <a:stretch>
            <a:fillRect/>
          </a:stretch>
        </p:blipFill>
        <p:spPr bwMode="auto">
          <a:xfrm>
            <a:off x="1447800" y="3657600"/>
            <a:ext cx="6689587" cy="28960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large is your population?</a:t>
            </a:r>
            <a:endParaRPr lang="en-US" dirty="0"/>
          </a:p>
        </p:txBody>
      </p:sp>
      <p:sp>
        <p:nvSpPr>
          <p:cNvPr id="3" name="Content Placeholder 2"/>
          <p:cNvSpPr>
            <a:spLocks noGrp="1"/>
          </p:cNvSpPr>
          <p:nvPr>
            <p:ph idx="1"/>
          </p:nvPr>
        </p:nvSpPr>
        <p:spPr>
          <a:xfrm>
            <a:off x="457200" y="1600201"/>
            <a:ext cx="8229600" cy="3124200"/>
          </a:xfrm>
        </p:spPr>
        <p:txBody>
          <a:bodyPr/>
          <a:lstStyle/>
          <a:p>
            <a:pPr>
              <a:buNone/>
            </a:pPr>
            <a:r>
              <a:rPr lang="en-US" b="1" dirty="0" smtClean="0"/>
              <a:t>Mark &amp; Capture</a:t>
            </a:r>
            <a:r>
              <a:rPr lang="en-US" dirty="0" smtClean="0"/>
              <a:t>:  Set traps to catch random members of a population.  Mark &amp; record them and set them free.  See if they get recaptured.  Data input into a mathematical equation estimates population size.</a:t>
            </a:r>
            <a:endParaRPr lang="en-US" b="1" dirty="0" smtClean="0"/>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048000" y="4064000"/>
            <a:ext cx="3810000" cy="2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a:t>
            </a:r>
            <a:endParaRPr lang="en-US" dirty="0"/>
          </a:p>
        </p:txBody>
      </p:sp>
      <p:sp>
        <p:nvSpPr>
          <p:cNvPr id="3" name="Content Placeholder 2"/>
          <p:cNvSpPr>
            <a:spLocks noGrp="1"/>
          </p:cNvSpPr>
          <p:nvPr>
            <p:ph idx="1"/>
          </p:nvPr>
        </p:nvSpPr>
        <p:spPr/>
        <p:txBody>
          <a:bodyPr/>
          <a:lstStyle/>
          <a:p>
            <a:r>
              <a:rPr lang="en-US" dirty="0" smtClean="0"/>
              <a:t>When two organisms are “fighting” for the same resources.</a:t>
            </a:r>
          </a:p>
          <a:p>
            <a:pPr lvl="1"/>
            <a:r>
              <a:rPr lang="en-US" dirty="0" smtClean="0"/>
              <a:t>Reduce competition by having different niches.</a:t>
            </a:r>
            <a:endParaRPr lang="en-US" dirty="0"/>
          </a:p>
        </p:txBody>
      </p:sp>
      <p:pic>
        <p:nvPicPr>
          <p:cNvPr id="4" name="Picture 3" descr="220px-Hirschkampf.jpg"/>
          <p:cNvPicPr>
            <a:picLocks noChangeAspect="1"/>
          </p:cNvPicPr>
          <p:nvPr/>
        </p:nvPicPr>
        <p:blipFill>
          <a:blip r:embed="rId2" cstate="print"/>
          <a:stretch>
            <a:fillRect/>
          </a:stretch>
        </p:blipFill>
        <p:spPr>
          <a:xfrm>
            <a:off x="685800" y="3581400"/>
            <a:ext cx="2794000" cy="2095500"/>
          </a:xfrm>
          <a:prstGeom prst="rect">
            <a:avLst/>
          </a:prstGeom>
        </p:spPr>
      </p:pic>
      <p:pic>
        <p:nvPicPr>
          <p:cNvPr id="5" name="Picture 4" descr="fightinganimals.jpg"/>
          <p:cNvPicPr>
            <a:picLocks noChangeAspect="1"/>
          </p:cNvPicPr>
          <p:nvPr/>
        </p:nvPicPr>
        <p:blipFill>
          <a:blip r:embed="rId3" cstate="print"/>
          <a:stretch>
            <a:fillRect/>
          </a:stretch>
        </p:blipFill>
        <p:spPr>
          <a:xfrm>
            <a:off x="4343400" y="3429000"/>
            <a:ext cx="3657600" cy="263284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Predator-Prey</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2667000" y="1600200"/>
            <a:ext cx="3790950" cy="3197035"/>
          </a:xfrm>
          <a:prstGeom prst="rect">
            <a:avLst/>
          </a:prstGeom>
          <a:noFill/>
          <a:ln w="9525">
            <a:noFill/>
            <a:miter lim="800000"/>
            <a:headEnd/>
            <a:tailEnd/>
          </a:ln>
        </p:spPr>
      </p:pic>
      <p:sp>
        <p:nvSpPr>
          <p:cNvPr id="6" name="TextBox 5"/>
          <p:cNvSpPr txBox="1"/>
          <p:nvPr/>
        </p:nvSpPr>
        <p:spPr>
          <a:xfrm>
            <a:off x="838200" y="5181600"/>
            <a:ext cx="5257800" cy="954107"/>
          </a:xfrm>
          <a:prstGeom prst="rect">
            <a:avLst/>
          </a:prstGeom>
          <a:noFill/>
        </p:spPr>
        <p:txBody>
          <a:bodyPr wrap="square" rtlCol="0">
            <a:spAutoFit/>
          </a:bodyPr>
          <a:lstStyle/>
          <a:p>
            <a:r>
              <a:rPr lang="en-US" sz="2800" dirty="0" smtClean="0"/>
              <a:t>Predator = The Hunter</a:t>
            </a:r>
          </a:p>
          <a:p>
            <a:r>
              <a:rPr lang="en-US" sz="2800" dirty="0" smtClean="0"/>
              <a:t>Prey = The Hunted</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Ecology?</a:t>
            </a:r>
            <a:endParaRPr lang="en-US" dirty="0"/>
          </a:p>
        </p:txBody>
      </p:sp>
      <p:sp>
        <p:nvSpPr>
          <p:cNvPr id="3" name="Content Placeholder 2"/>
          <p:cNvSpPr>
            <a:spLocks noGrp="1"/>
          </p:cNvSpPr>
          <p:nvPr>
            <p:ph idx="1"/>
          </p:nvPr>
        </p:nvSpPr>
        <p:spPr/>
        <p:txBody>
          <a:bodyPr/>
          <a:lstStyle/>
          <a:p>
            <a:r>
              <a:rPr lang="en-US" dirty="0" smtClean="0"/>
              <a:t>Ecology is the study of organisms and the interactions with their environment.</a:t>
            </a:r>
          </a:p>
          <a:p>
            <a:pPr>
              <a:buNone/>
            </a:pPr>
            <a:endParaRPr lang="en-US" dirty="0"/>
          </a:p>
        </p:txBody>
      </p:sp>
      <p:pic>
        <p:nvPicPr>
          <p:cNvPr id="4" name="Picture 3" descr="ecology.gif"/>
          <p:cNvPicPr>
            <a:picLocks noChangeAspect="1"/>
          </p:cNvPicPr>
          <p:nvPr/>
        </p:nvPicPr>
        <p:blipFill>
          <a:blip r:embed="rId2" cstate="print"/>
          <a:stretch>
            <a:fillRect/>
          </a:stretch>
        </p:blipFill>
        <p:spPr>
          <a:xfrm>
            <a:off x="-609600" y="3048000"/>
            <a:ext cx="4686300" cy="2164056"/>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5029200" y="2667000"/>
            <a:ext cx="3314700" cy="35942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Symbiotic Relationships</a:t>
            </a:r>
            <a:endParaRPr lang="en-US" dirty="0"/>
          </a:p>
        </p:txBody>
      </p:sp>
      <p:sp>
        <p:nvSpPr>
          <p:cNvPr id="3" name="Content Placeholder 2"/>
          <p:cNvSpPr>
            <a:spLocks noGrp="1"/>
          </p:cNvSpPr>
          <p:nvPr>
            <p:ph idx="1"/>
          </p:nvPr>
        </p:nvSpPr>
        <p:spPr/>
        <p:txBody>
          <a:bodyPr/>
          <a:lstStyle/>
          <a:p>
            <a:r>
              <a:rPr lang="en-US" dirty="0" smtClean="0"/>
              <a:t>Describes close and often long-term interactions between different biological species.</a:t>
            </a:r>
          </a:p>
          <a:p>
            <a:pPr marL="971550" lvl="1" indent="-514350">
              <a:buFont typeface="+mj-lt"/>
              <a:buAutoNum type="arabicPeriod"/>
            </a:pPr>
            <a:r>
              <a:rPr lang="en-US" sz="3600" b="1" dirty="0" smtClean="0"/>
              <a:t>Mutualism (+,+)</a:t>
            </a:r>
          </a:p>
          <a:p>
            <a:pPr marL="971550" lvl="1" indent="-514350">
              <a:buFont typeface="+mj-lt"/>
              <a:buAutoNum type="arabicPeriod"/>
            </a:pPr>
            <a:r>
              <a:rPr lang="en-US" sz="3600" b="1" dirty="0" smtClean="0"/>
              <a:t>Commensalism (+,o)</a:t>
            </a:r>
          </a:p>
          <a:p>
            <a:pPr marL="971550" lvl="1" indent="-514350">
              <a:buFont typeface="+mj-lt"/>
              <a:buAutoNum type="arabicPeriod"/>
            </a:pPr>
            <a:r>
              <a:rPr lang="en-US" sz="3600" b="1" dirty="0" smtClean="0"/>
              <a:t>Parasitism (+,-)</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715000" y="2895600"/>
            <a:ext cx="3044053"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Mutualism</a:t>
            </a:r>
            <a:endParaRPr lang="en-US" dirty="0"/>
          </a:p>
        </p:txBody>
      </p:sp>
      <p:sp>
        <p:nvSpPr>
          <p:cNvPr id="3" name="Content Placeholder 2"/>
          <p:cNvSpPr>
            <a:spLocks noGrp="1"/>
          </p:cNvSpPr>
          <p:nvPr>
            <p:ph idx="1"/>
          </p:nvPr>
        </p:nvSpPr>
        <p:spPr>
          <a:xfrm>
            <a:off x="457200" y="1600200"/>
            <a:ext cx="4876800" cy="4525963"/>
          </a:xfrm>
        </p:spPr>
        <p:txBody>
          <a:bodyPr>
            <a:normAutofit fontScale="92500"/>
          </a:bodyPr>
          <a:lstStyle/>
          <a:p>
            <a:r>
              <a:rPr lang="en-US" dirty="0" smtClean="0"/>
              <a:t>When both organisms benefit from each other.</a:t>
            </a:r>
          </a:p>
          <a:p>
            <a:pPr lvl="1"/>
            <a:r>
              <a:rPr lang="en-US" b="1" dirty="0" smtClean="0"/>
              <a:t>Ex.  A bee pollinating a flower</a:t>
            </a:r>
          </a:p>
          <a:p>
            <a:pPr lvl="2"/>
            <a:r>
              <a:rPr lang="en-US" dirty="0" smtClean="0"/>
              <a:t>A flower gets its pollen passed from one individual to another. In turn the flower provides a food reward in the form of nectar (a sugar rich solution), or pollen as a solid food source.</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715000" y="1828800"/>
            <a:ext cx="292608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Commensalism</a:t>
            </a:r>
            <a:endParaRPr lang="en-US" dirty="0"/>
          </a:p>
        </p:txBody>
      </p:sp>
      <p:sp>
        <p:nvSpPr>
          <p:cNvPr id="3" name="Content Placeholder 2"/>
          <p:cNvSpPr>
            <a:spLocks noGrp="1"/>
          </p:cNvSpPr>
          <p:nvPr>
            <p:ph idx="1"/>
          </p:nvPr>
        </p:nvSpPr>
        <p:spPr>
          <a:xfrm>
            <a:off x="457200" y="1676400"/>
            <a:ext cx="4800600" cy="4449763"/>
          </a:xfrm>
        </p:spPr>
        <p:txBody>
          <a:bodyPr/>
          <a:lstStyle/>
          <a:p>
            <a:r>
              <a:rPr lang="en-US" dirty="0" smtClean="0"/>
              <a:t>When one organism benefits, while the other organism is unaffected.</a:t>
            </a:r>
          </a:p>
          <a:p>
            <a:pPr lvl="1"/>
            <a:r>
              <a:rPr lang="en-US" b="1" dirty="0" err="1" smtClean="0"/>
              <a:t>Ramora</a:t>
            </a:r>
            <a:r>
              <a:rPr lang="en-US" b="1" dirty="0" smtClean="0"/>
              <a:t> Fish &amp; Shark</a:t>
            </a:r>
          </a:p>
          <a:p>
            <a:pPr lvl="2"/>
            <a:r>
              <a:rPr lang="en-US" dirty="0" smtClean="0"/>
              <a:t>  Sharks are messy eaters.  The </a:t>
            </a:r>
            <a:r>
              <a:rPr lang="en-US" dirty="0" err="1" smtClean="0"/>
              <a:t>ramora</a:t>
            </a:r>
            <a:r>
              <a:rPr lang="en-US" dirty="0" smtClean="0"/>
              <a:t> fish live off the scraps of the shark’s meal.</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410200" y="2133600"/>
            <a:ext cx="3352800" cy="320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Parasitism</a:t>
            </a:r>
            <a:endParaRPr lang="en-US" dirty="0"/>
          </a:p>
        </p:txBody>
      </p:sp>
      <p:sp>
        <p:nvSpPr>
          <p:cNvPr id="3" name="Content Placeholder 2"/>
          <p:cNvSpPr>
            <a:spLocks noGrp="1"/>
          </p:cNvSpPr>
          <p:nvPr>
            <p:ph idx="1"/>
          </p:nvPr>
        </p:nvSpPr>
        <p:spPr>
          <a:xfrm>
            <a:off x="457200" y="1600200"/>
            <a:ext cx="5410200" cy="4525963"/>
          </a:xfrm>
        </p:spPr>
        <p:txBody>
          <a:bodyPr/>
          <a:lstStyle/>
          <a:p>
            <a:r>
              <a:rPr lang="en-US" dirty="0" smtClean="0"/>
              <a:t>When one organism benefits (parasite), while the other organism is harmed (host).</a:t>
            </a:r>
          </a:p>
          <a:p>
            <a:pPr lvl="1"/>
            <a:r>
              <a:rPr lang="en-US" b="1" dirty="0" smtClean="0"/>
              <a:t>Ex.  Mites on a Daddy Longlegs</a:t>
            </a:r>
            <a:endParaRPr lang="en-US" dirty="0" smtClean="0"/>
          </a:p>
          <a:p>
            <a:pPr lvl="2"/>
            <a:r>
              <a:rPr lang="en-US" dirty="0" smtClean="0"/>
              <a:t>The mites feast off the blood of the daddy longlegs.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791200" y="1600200"/>
            <a:ext cx="3074894" cy="4267200"/>
          </a:xfrm>
          <a:prstGeom prst="rect">
            <a:avLst/>
          </a:prstGeom>
          <a:solidFill>
            <a:schemeClr val="bg2">
              <a:lumMod val="25000"/>
            </a:schemeClr>
          </a:solidFill>
          <a:ln w="9525">
            <a:solidFill>
              <a:schemeClr val="bg2">
                <a:lumMod val="25000"/>
              </a:schemeClr>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it be?</a:t>
            </a:r>
            <a:endParaRPr lang="en-US" dirty="0"/>
          </a:p>
        </p:txBody>
      </p:sp>
      <p:pic>
        <p:nvPicPr>
          <p:cNvPr id="4" name="Content Placeholder 3" descr="Symbiotic_Relationships_Examples.jpg"/>
          <p:cNvPicPr>
            <a:picLocks noGrp="1" noChangeAspect="1"/>
          </p:cNvPicPr>
          <p:nvPr>
            <p:ph idx="1"/>
          </p:nvPr>
        </p:nvPicPr>
        <p:blipFill>
          <a:blip r:embed="rId2" cstate="print"/>
          <a:stretch>
            <a:fillRect/>
          </a:stretch>
        </p:blipFill>
        <p:spPr>
          <a:xfrm>
            <a:off x="609600" y="1524000"/>
            <a:ext cx="3048000" cy="3048000"/>
          </a:xfrm>
        </p:spPr>
      </p:pic>
      <p:pic>
        <p:nvPicPr>
          <p:cNvPr id="5" name="Picture 4" descr="tick.jpg"/>
          <p:cNvPicPr>
            <a:picLocks noChangeAspect="1"/>
          </p:cNvPicPr>
          <p:nvPr/>
        </p:nvPicPr>
        <p:blipFill>
          <a:blip r:embed="rId3" cstate="print"/>
          <a:stretch>
            <a:fillRect/>
          </a:stretch>
        </p:blipFill>
        <p:spPr>
          <a:xfrm>
            <a:off x="4635043" y="1371600"/>
            <a:ext cx="3975557" cy="2819400"/>
          </a:xfrm>
          <a:prstGeom prst="rect">
            <a:avLst/>
          </a:prstGeom>
        </p:spPr>
      </p:pic>
      <p:pic>
        <p:nvPicPr>
          <p:cNvPr id="6" name="Picture 5" descr="3133021952_1bd8962261_z.jpg"/>
          <p:cNvPicPr>
            <a:picLocks noChangeAspect="1"/>
          </p:cNvPicPr>
          <p:nvPr/>
        </p:nvPicPr>
        <p:blipFill>
          <a:blip r:embed="rId4" cstate="print"/>
          <a:stretch>
            <a:fillRect/>
          </a:stretch>
        </p:blipFill>
        <p:spPr>
          <a:xfrm>
            <a:off x="3962400" y="3810000"/>
            <a:ext cx="2000250" cy="2667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ymbiotic_Relationships_Examples.jpg"/>
          <p:cNvPicPr>
            <a:picLocks noChangeAspect="1"/>
          </p:cNvPicPr>
          <p:nvPr/>
        </p:nvPicPr>
        <p:blipFill>
          <a:blip r:embed="rId2" cstate="print"/>
          <a:stretch>
            <a:fillRect/>
          </a:stretch>
        </p:blipFill>
        <p:spPr>
          <a:xfrm>
            <a:off x="381000" y="304800"/>
            <a:ext cx="1828800" cy="1828800"/>
          </a:xfrm>
          <a:prstGeom prst="rect">
            <a:avLst/>
          </a:prstGeom>
        </p:spPr>
      </p:pic>
      <p:pic>
        <p:nvPicPr>
          <p:cNvPr id="5" name="Picture 4" descr="tick.jpg"/>
          <p:cNvPicPr>
            <a:picLocks noChangeAspect="1"/>
          </p:cNvPicPr>
          <p:nvPr/>
        </p:nvPicPr>
        <p:blipFill>
          <a:blip r:embed="rId3" cstate="print"/>
          <a:stretch>
            <a:fillRect/>
          </a:stretch>
        </p:blipFill>
        <p:spPr>
          <a:xfrm>
            <a:off x="304800" y="2514600"/>
            <a:ext cx="2299157" cy="1630524"/>
          </a:xfrm>
          <a:prstGeom prst="rect">
            <a:avLst/>
          </a:prstGeom>
        </p:spPr>
      </p:pic>
      <p:pic>
        <p:nvPicPr>
          <p:cNvPr id="6" name="Picture 5" descr="3133021952_1bd8962261_z.jpg"/>
          <p:cNvPicPr>
            <a:picLocks noChangeAspect="1"/>
          </p:cNvPicPr>
          <p:nvPr/>
        </p:nvPicPr>
        <p:blipFill>
          <a:blip r:embed="rId4" cstate="print"/>
          <a:stretch>
            <a:fillRect/>
          </a:stretch>
        </p:blipFill>
        <p:spPr>
          <a:xfrm>
            <a:off x="457200" y="4343400"/>
            <a:ext cx="1600200" cy="2133600"/>
          </a:xfrm>
          <a:prstGeom prst="rect">
            <a:avLst/>
          </a:prstGeom>
        </p:spPr>
      </p:pic>
      <p:sp>
        <p:nvSpPr>
          <p:cNvPr id="7" name="TextBox 6"/>
          <p:cNvSpPr txBox="1"/>
          <p:nvPr/>
        </p:nvSpPr>
        <p:spPr>
          <a:xfrm>
            <a:off x="2667000" y="533400"/>
            <a:ext cx="6096000" cy="1384995"/>
          </a:xfrm>
          <a:prstGeom prst="rect">
            <a:avLst/>
          </a:prstGeom>
          <a:noFill/>
        </p:spPr>
        <p:txBody>
          <a:bodyPr wrap="square" rtlCol="0">
            <a:spAutoFit/>
          </a:bodyPr>
          <a:lstStyle/>
          <a:p>
            <a:r>
              <a:rPr lang="en-US" sz="2800" dirty="0" smtClean="0"/>
              <a:t>Mutualism – the birds eat the insects that are on the gazelle.  The gazelle is no longer bothered by the insects.</a:t>
            </a:r>
            <a:endParaRPr lang="en-US" sz="2800" dirty="0"/>
          </a:p>
        </p:txBody>
      </p:sp>
      <p:sp>
        <p:nvSpPr>
          <p:cNvPr id="8" name="TextBox 7"/>
          <p:cNvSpPr txBox="1"/>
          <p:nvPr/>
        </p:nvSpPr>
        <p:spPr>
          <a:xfrm>
            <a:off x="2743200" y="2362200"/>
            <a:ext cx="5867400" cy="1815882"/>
          </a:xfrm>
          <a:prstGeom prst="rect">
            <a:avLst/>
          </a:prstGeom>
          <a:noFill/>
        </p:spPr>
        <p:txBody>
          <a:bodyPr wrap="square" rtlCol="0">
            <a:spAutoFit/>
          </a:bodyPr>
          <a:lstStyle/>
          <a:p>
            <a:r>
              <a:rPr lang="en-US" sz="2800" dirty="0" smtClean="0"/>
              <a:t>Parasitism – The tick is getting a good “meal” from the dog.  The dog is loosing blood and could be exposed to tick borne pathogens.</a:t>
            </a:r>
            <a:endParaRPr lang="en-US" sz="2800" dirty="0"/>
          </a:p>
        </p:txBody>
      </p:sp>
      <p:sp>
        <p:nvSpPr>
          <p:cNvPr id="9" name="TextBox 8"/>
          <p:cNvSpPr txBox="1"/>
          <p:nvPr/>
        </p:nvSpPr>
        <p:spPr>
          <a:xfrm>
            <a:off x="2667000" y="4800600"/>
            <a:ext cx="5638800" cy="1384995"/>
          </a:xfrm>
          <a:prstGeom prst="rect">
            <a:avLst/>
          </a:prstGeom>
          <a:noFill/>
        </p:spPr>
        <p:txBody>
          <a:bodyPr wrap="square" rtlCol="0">
            <a:spAutoFit/>
          </a:bodyPr>
          <a:lstStyle/>
          <a:p>
            <a:r>
              <a:rPr lang="en-US" sz="2800" dirty="0" smtClean="0"/>
              <a:t>Commensalism – The </a:t>
            </a:r>
            <a:r>
              <a:rPr lang="en-US" sz="2800" dirty="0" err="1" smtClean="0"/>
              <a:t>spanish</a:t>
            </a:r>
            <a:r>
              <a:rPr lang="en-US" sz="2800" dirty="0" smtClean="0"/>
              <a:t> moss has a place to live.  The tree is not affected!</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b="1" dirty="0" smtClean="0"/>
              <a:t>Food Chains &amp; The Carbon Cycle</a:t>
            </a:r>
            <a:endParaRPr lang="en-US" dirty="0"/>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2057400" y="1676400"/>
            <a:ext cx="4711384"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Food Chains/Food Webs</a:t>
            </a:r>
            <a:endParaRPr lang="en-US" dirty="0"/>
          </a:p>
        </p:txBody>
      </p:sp>
      <p:sp>
        <p:nvSpPr>
          <p:cNvPr id="3" name="Content Placeholder 2"/>
          <p:cNvSpPr>
            <a:spLocks noGrp="1"/>
          </p:cNvSpPr>
          <p:nvPr>
            <p:ph idx="1"/>
          </p:nvPr>
        </p:nvSpPr>
        <p:spPr/>
        <p:txBody>
          <a:bodyPr>
            <a:normAutofit lnSpcReduction="10000"/>
          </a:bodyPr>
          <a:lstStyle/>
          <a:p>
            <a:r>
              <a:rPr lang="en-US" dirty="0" smtClean="0"/>
              <a:t>A food chain shows how an animal gets its food.</a:t>
            </a:r>
          </a:p>
          <a:p>
            <a:r>
              <a:rPr lang="en-US" dirty="0" smtClean="0"/>
              <a:t>Always starts with plants and ends with an animal.</a:t>
            </a:r>
          </a:p>
          <a:p>
            <a:r>
              <a:rPr lang="en-US" dirty="0" smtClean="0"/>
              <a:t>There are 3 different roles in the food chain:</a:t>
            </a:r>
          </a:p>
          <a:p>
            <a:pPr marL="914400" lvl="1" indent="-514350" algn="ctr">
              <a:buFont typeface="+mj-lt"/>
              <a:buAutoNum type="arabicPeriod"/>
            </a:pPr>
            <a:r>
              <a:rPr lang="en-US" sz="3600" b="1" dirty="0" smtClean="0"/>
              <a:t>Producers</a:t>
            </a:r>
          </a:p>
          <a:p>
            <a:pPr marL="914400" lvl="1" indent="-514350" algn="ctr">
              <a:buFont typeface="+mj-lt"/>
              <a:buAutoNum type="arabicPeriod"/>
            </a:pPr>
            <a:r>
              <a:rPr lang="en-US" sz="3600" b="1" dirty="0" smtClean="0"/>
              <a:t>Consumers</a:t>
            </a:r>
          </a:p>
          <a:p>
            <a:pPr marL="914400" lvl="1" indent="-514350" algn="ctr">
              <a:buFont typeface="+mj-lt"/>
              <a:buAutoNum type="arabicPeriod"/>
            </a:pPr>
            <a:r>
              <a:rPr lang="en-US" sz="3600" b="1" dirty="0" smtClean="0"/>
              <a:t>Decomposers</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73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Producers</a:t>
            </a:r>
            <a:endParaRPr lang="en-US" dirty="0"/>
          </a:p>
        </p:txBody>
      </p:sp>
      <p:sp>
        <p:nvSpPr>
          <p:cNvPr id="3" name="Content Placeholder 2"/>
          <p:cNvSpPr>
            <a:spLocks noGrp="1"/>
          </p:cNvSpPr>
          <p:nvPr>
            <p:ph idx="1"/>
          </p:nvPr>
        </p:nvSpPr>
        <p:spPr>
          <a:xfrm>
            <a:off x="457200" y="1600200"/>
            <a:ext cx="5105400" cy="4525963"/>
          </a:xfrm>
        </p:spPr>
        <p:txBody>
          <a:bodyPr/>
          <a:lstStyle/>
          <a:p>
            <a:r>
              <a:rPr lang="en-US" dirty="0" err="1" smtClean="0"/>
              <a:t>Autotrophs</a:t>
            </a:r>
            <a:r>
              <a:rPr lang="en-US" dirty="0" smtClean="0"/>
              <a:t> (make their own food).</a:t>
            </a:r>
          </a:p>
          <a:p>
            <a:r>
              <a:rPr lang="en-US" dirty="0" smtClean="0"/>
              <a:t>Plants are producers</a:t>
            </a:r>
          </a:p>
          <a:p>
            <a:r>
              <a:rPr lang="en-US" dirty="0" smtClean="0"/>
              <a:t>They get their energy directly from the sun</a:t>
            </a:r>
          </a:p>
          <a:p>
            <a:r>
              <a:rPr lang="en-US" dirty="0" smtClean="0"/>
              <a:t>Contain the most energy.</a:t>
            </a:r>
          </a:p>
          <a:p>
            <a:pPr>
              <a:buNone/>
            </a:pPr>
            <a:endParaRPr lang="en-US" dirty="0"/>
          </a:p>
        </p:txBody>
      </p:sp>
      <p:pic>
        <p:nvPicPr>
          <p:cNvPr id="4" name="Picture 3" descr="grass.jpg"/>
          <p:cNvPicPr>
            <a:picLocks noChangeAspect="1"/>
          </p:cNvPicPr>
          <p:nvPr/>
        </p:nvPicPr>
        <p:blipFill>
          <a:blip r:embed="rId2" cstate="print"/>
          <a:stretch>
            <a:fillRect/>
          </a:stretch>
        </p:blipFill>
        <p:spPr>
          <a:xfrm>
            <a:off x="5296759" y="1752600"/>
            <a:ext cx="3462230" cy="304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Ecology</a:t>
            </a:r>
            <a:endParaRPr lang="en-US" dirty="0"/>
          </a:p>
        </p:txBody>
      </p:sp>
      <p:pic>
        <p:nvPicPr>
          <p:cNvPr id="4" name="Content Placeholder 5" descr="number_5.jpg"/>
          <p:cNvPicPr>
            <a:picLocks noGrp="1" noChangeAspect="1"/>
          </p:cNvPicPr>
          <p:nvPr>
            <p:ph sz="half" idx="1"/>
          </p:nvPr>
        </p:nvPicPr>
        <p:blipFill>
          <a:blip r:embed="rId2" cstate="print"/>
          <a:stretch>
            <a:fillRect/>
          </a:stretch>
        </p:blipFill>
        <p:spPr>
          <a:xfrm>
            <a:off x="756090" y="2209800"/>
            <a:ext cx="2424498" cy="2330037"/>
          </a:xfrm>
        </p:spPr>
      </p:pic>
      <p:sp>
        <p:nvSpPr>
          <p:cNvPr id="7" name="Content Placeholder 6"/>
          <p:cNvSpPr>
            <a:spLocks noGrp="1"/>
          </p:cNvSpPr>
          <p:nvPr>
            <p:ph sz="half" idx="2"/>
          </p:nvPr>
        </p:nvSpPr>
        <p:spPr>
          <a:xfrm>
            <a:off x="3733800" y="1600200"/>
            <a:ext cx="5410200" cy="4525963"/>
          </a:xfrm>
        </p:spPr>
        <p:txBody>
          <a:bodyPr/>
          <a:lstStyle/>
          <a:p>
            <a:pPr>
              <a:buNone/>
            </a:pPr>
            <a:r>
              <a:rPr lang="en-US" dirty="0" smtClean="0"/>
              <a:t>The FIVE levels of ecology are:</a:t>
            </a:r>
          </a:p>
          <a:p>
            <a:r>
              <a:rPr lang="en-US" dirty="0" smtClean="0"/>
              <a:t>Organism                    smallest</a:t>
            </a:r>
          </a:p>
          <a:p>
            <a:r>
              <a:rPr lang="en-US" dirty="0" smtClean="0"/>
              <a:t>Population</a:t>
            </a:r>
          </a:p>
          <a:p>
            <a:r>
              <a:rPr lang="en-US" dirty="0" smtClean="0"/>
              <a:t>Community</a:t>
            </a:r>
          </a:p>
          <a:p>
            <a:r>
              <a:rPr lang="en-US" dirty="0" smtClean="0"/>
              <a:t>Ecosystem</a:t>
            </a:r>
          </a:p>
          <a:p>
            <a:r>
              <a:rPr lang="en-US" dirty="0" smtClean="0"/>
              <a:t>Biosphere                   largest  </a:t>
            </a:r>
          </a:p>
          <a:p>
            <a:endParaRPr lang="en-US" dirty="0"/>
          </a:p>
        </p:txBody>
      </p:sp>
      <p:cxnSp>
        <p:nvCxnSpPr>
          <p:cNvPr id="13" name="Straight Arrow Connector 12"/>
          <p:cNvCxnSpPr/>
          <p:nvPr/>
        </p:nvCxnSpPr>
        <p:spPr>
          <a:xfrm rot="5400000">
            <a:off x="7086600" y="3505200"/>
            <a:ext cx="1676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Consumers</a:t>
            </a:r>
            <a:endParaRPr lang="en-US" dirty="0"/>
          </a:p>
        </p:txBody>
      </p:sp>
      <p:sp>
        <p:nvSpPr>
          <p:cNvPr id="3" name="Content Placeholder 2"/>
          <p:cNvSpPr>
            <a:spLocks noGrp="1"/>
          </p:cNvSpPr>
          <p:nvPr>
            <p:ph idx="1"/>
          </p:nvPr>
        </p:nvSpPr>
        <p:spPr/>
        <p:txBody>
          <a:bodyPr>
            <a:normAutofit lnSpcReduction="10000"/>
          </a:bodyPr>
          <a:lstStyle/>
          <a:p>
            <a:r>
              <a:rPr lang="en-US" sz="3600" dirty="0" err="1" smtClean="0"/>
              <a:t>Heterotrophs</a:t>
            </a:r>
            <a:r>
              <a:rPr lang="en-US" sz="3600" dirty="0" smtClean="0"/>
              <a:t>: </a:t>
            </a:r>
            <a:r>
              <a:rPr lang="en-US" sz="3400" dirty="0" smtClean="0"/>
              <a:t>(Cannot make their own food).</a:t>
            </a:r>
          </a:p>
          <a:p>
            <a:pPr lvl="1"/>
            <a:r>
              <a:rPr lang="en-US" sz="3200" b="1" dirty="0" smtClean="0"/>
              <a:t>Herbivores</a:t>
            </a:r>
            <a:r>
              <a:rPr lang="en-US" sz="3200" dirty="0" smtClean="0"/>
              <a:t>:  </a:t>
            </a:r>
            <a:r>
              <a:rPr lang="en-US" sz="3200" u="sng" dirty="0" smtClean="0"/>
              <a:t>Primary consumers</a:t>
            </a:r>
            <a:r>
              <a:rPr lang="en-US" sz="3200" dirty="0" smtClean="0"/>
              <a:t>, only eat plants</a:t>
            </a:r>
          </a:p>
          <a:p>
            <a:pPr lvl="1"/>
            <a:r>
              <a:rPr lang="en-US" sz="3200" b="1" dirty="0" smtClean="0"/>
              <a:t>Carnivores</a:t>
            </a:r>
            <a:r>
              <a:rPr lang="en-US" sz="3200" dirty="0" smtClean="0"/>
              <a:t>:  </a:t>
            </a:r>
            <a:r>
              <a:rPr lang="en-US" sz="3200" u="sng" dirty="0" smtClean="0"/>
              <a:t>Secondary consumers</a:t>
            </a:r>
            <a:r>
              <a:rPr lang="en-US" sz="3200" dirty="0" smtClean="0"/>
              <a:t>, eat 					herbivores.</a:t>
            </a:r>
          </a:p>
          <a:p>
            <a:pPr lvl="1">
              <a:buNone/>
            </a:pPr>
            <a:r>
              <a:rPr lang="en-US" sz="3200" dirty="0" smtClean="0"/>
              <a:t>			           </a:t>
            </a:r>
            <a:r>
              <a:rPr lang="en-US" sz="3200" u="sng" dirty="0" smtClean="0"/>
              <a:t>Tertiary consumers</a:t>
            </a:r>
            <a:r>
              <a:rPr lang="en-US" sz="3200" dirty="0" smtClean="0"/>
              <a:t>, eat other 				carnivores</a:t>
            </a:r>
          </a:p>
          <a:p>
            <a:pPr lvl="1"/>
            <a:r>
              <a:rPr lang="en-US" sz="3200" b="1" dirty="0" smtClean="0"/>
              <a:t>Omnivores</a:t>
            </a:r>
            <a:r>
              <a:rPr lang="en-US" sz="3200" dirty="0" smtClean="0"/>
              <a:t>: Eat both plants &amp; animals</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1"/>
            <a:ext cx="9144000" cy="6878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Decomposers</a:t>
            </a:r>
            <a:endParaRPr lang="en-US" dirty="0"/>
          </a:p>
        </p:txBody>
      </p:sp>
      <p:sp>
        <p:nvSpPr>
          <p:cNvPr id="3" name="Content Placeholder 2"/>
          <p:cNvSpPr>
            <a:spLocks noGrp="1"/>
          </p:cNvSpPr>
          <p:nvPr>
            <p:ph idx="1"/>
          </p:nvPr>
        </p:nvSpPr>
        <p:spPr/>
        <p:txBody>
          <a:bodyPr/>
          <a:lstStyle/>
          <a:p>
            <a:r>
              <a:rPr lang="en-US" dirty="0" smtClean="0"/>
              <a:t>Feed on dead/decaying matter and break it down.	</a:t>
            </a:r>
          </a:p>
          <a:p>
            <a:r>
              <a:rPr lang="en-US" dirty="0" smtClean="0"/>
              <a:t>Ex. Bacteria &amp; Fungi</a:t>
            </a:r>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All Connected!!!</a:t>
            </a:r>
            <a:endParaRPr lang="en-US" dirty="0"/>
          </a:p>
        </p:txBody>
      </p:sp>
      <p:sp>
        <p:nvSpPr>
          <p:cNvPr id="3" name="Content Placeholder 2"/>
          <p:cNvSpPr>
            <a:spLocks noGrp="1"/>
          </p:cNvSpPr>
          <p:nvPr>
            <p:ph idx="1"/>
          </p:nvPr>
        </p:nvSpPr>
        <p:spPr/>
        <p:txBody>
          <a:bodyPr/>
          <a:lstStyle/>
          <a:p>
            <a:pPr>
              <a:buNone/>
            </a:pPr>
            <a:r>
              <a:rPr lang="en-US" dirty="0" smtClean="0">
                <a:hlinkClick r:id="rId2"/>
              </a:rPr>
              <a:t>http://www.youtube.com/watch?v=9laQwaKOW8s&amp;feature=endscreen&amp;NR=1</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Energy Flow in a Food Web</a:t>
            </a:r>
            <a:endParaRPr lang="en-US" dirty="0"/>
          </a:p>
        </p:txBody>
      </p:sp>
      <p:sp>
        <p:nvSpPr>
          <p:cNvPr id="3" name="Content Placeholder 2"/>
          <p:cNvSpPr>
            <a:spLocks noGrp="1"/>
          </p:cNvSpPr>
          <p:nvPr>
            <p:ph idx="1"/>
          </p:nvPr>
        </p:nvSpPr>
        <p:spPr/>
        <p:txBody>
          <a:bodyPr/>
          <a:lstStyle/>
          <a:p>
            <a:r>
              <a:rPr lang="en-US" dirty="0" smtClean="0"/>
              <a:t>Producers contain the most energy because they get their energy directly from the sun.</a:t>
            </a:r>
          </a:p>
          <a:p>
            <a:r>
              <a:rPr lang="en-US" dirty="0" smtClean="0"/>
              <a:t>The primary consumer (plant eater) only gets a small portion of the energy contained in the plant, because much of the energy was used by the plant for its life processes.  </a:t>
            </a:r>
          </a:p>
          <a:p>
            <a:r>
              <a:rPr lang="en-US" dirty="0" smtClean="0"/>
              <a:t>Tertiary consumers get the very least amount of energy from their food.</a:t>
            </a:r>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81000" y="10054"/>
            <a:ext cx="8534400" cy="6619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791200" cy="944562"/>
          </a:xfrm>
        </p:spPr>
        <p:txBody>
          <a:bodyPr/>
          <a:lstStyle/>
          <a:p>
            <a:r>
              <a:rPr lang="en-US" b="1" dirty="0" smtClean="0"/>
              <a:t>Therefore…</a:t>
            </a:r>
            <a:endParaRPr lang="en-US" dirty="0"/>
          </a:p>
        </p:txBody>
      </p:sp>
      <p:sp>
        <p:nvSpPr>
          <p:cNvPr id="3" name="Content Placeholder 2"/>
          <p:cNvSpPr>
            <a:spLocks noGrp="1"/>
          </p:cNvSpPr>
          <p:nvPr>
            <p:ph idx="1"/>
          </p:nvPr>
        </p:nvSpPr>
        <p:spPr>
          <a:xfrm>
            <a:off x="457200" y="1143000"/>
            <a:ext cx="5181600" cy="4983163"/>
          </a:xfrm>
        </p:spPr>
        <p:txBody>
          <a:bodyPr>
            <a:normAutofit fontScale="92500" lnSpcReduction="20000"/>
          </a:bodyPr>
          <a:lstStyle/>
          <a:p>
            <a:r>
              <a:rPr lang="en-US" dirty="0" smtClean="0"/>
              <a:t>The higher up on the food chain, the population should be smaller.</a:t>
            </a:r>
          </a:p>
          <a:p>
            <a:r>
              <a:rPr lang="en-US" dirty="0" smtClean="0"/>
              <a:t>At the bottom of the food chain, the population should be larger.</a:t>
            </a:r>
          </a:p>
          <a:p>
            <a:r>
              <a:rPr lang="en-US" dirty="0" smtClean="0"/>
              <a:t>In other words, a large number of living things at the base is required to support a few at the top ... many herbivores are needed to support a few carnivores</a:t>
            </a:r>
          </a:p>
          <a:p>
            <a:endParaRPr lang="en-US" dirty="0"/>
          </a:p>
        </p:txBody>
      </p:sp>
      <p:pic>
        <p:nvPicPr>
          <p:cNvPr id="4" name="Picture 3" descr="xfoodchains.gif"/>
          <p:cNvPicPr>
            <a:picLocks noChangeAspect="1"/>
          </p:cNvPicPr>
          <p:nvPr/>
        </p:nvPicPr>
        <p:blipFill>
          <a:blip r:embed="rId2" cstate="print"/>
          <a:stretch>
            <a:fillRect/>
          </a:stretch>
        </p:blipFill>
        <p:spPr>
          <a:xfrm>
            <a:off x="5181600" y="1066800"/>
            <a:ext cx="3962400" cy="4953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Carbon Cycle</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Carbon Cycle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carbon cycle is important in ecosystems because it cycles carbon, a life-sustaining element, between the atmosphere, oceans, and organisms.</a:t>
            </a:r>
          </a:p>
          <a:p>
            <a:r>
              <a:rPr lang="en-US" dirty="0" smtClean="0"/>
              <a:t>If the balance is upset, serious consequences, such as global warming and climate disruption, may result.</a:t>
            </a:r>
          </a:p>
          <a:p>
            <a:pPr lvl="1"/>
            <a:r>
              <a:rPr lang="en-US" dirty="0" smtClean="0"/>
              <a:t>Plants take in carbon dioxide during photosynthesis.</a:t>
            </a:r>
          </a:p>
          <a:p>
            <a:pPr lvl="1"/>
            <a:r>
              <a:rPr lang="en-US" dirty="0" smtClean="0"/>
              <a:t>Plants get eaten by animals.</a:t>
            </a:r>
          </a:p>
          <a:p>
            <a:pPr lvl="1"/>
            <a:r>
              <a:rPr lang="en-US" dirty="0" smtClean="0"/>
              <a:t>When plants &amp; animals die and decompose, their carbon is returned to the atmosphere.</a:t>
            </a:r>
          </a:p>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52400" y="0"/>
            <a:ext cx="9296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Organism, Population and Community</a:t>
            </a:r>
            <a:endParaRPr lang="en-US" dirty="0"/>
          </a:p>
        </p:txBody>
      </p:sp>
      <p:sp>
        <p:nvSpPr>
          <p:cNvPr id="6" name="Content Placeholder 5"/>
          <p:cNvSpPr>
            <a:spLocks noGrp="1"/>
          </p:cNvSpPr>
          <p:nvPr>
            <p:ph idx="1"/>
          </p:nvPr>
        </p:nvSpPr>
        <p:spPr/>
        <p:txBody>
          <a:bodyPr/>
          <a:lstStyle/>
          <a:p>
            <a:r>
              <a:rPr lang="en-US" dirty="0" smtClean="0"/>
              <a:t>Organism = 1 living thing  </a:t>
            </a:r>
          </a:p>
          <a:p>
            <a:pPr>
              <a:buNone/>
            </a:pPr>
            <a:endParaRPr lang="en-US" dirty="0" smtClean="0"/>
          </a:p>
          <a:p>
            <a:r>
              <a:rPr lang="en-US" dirty="0" smtClean="0"/>
              <a:t>Population = 2 or more of the </a:t>
            </a:r>
            <a:r>
              <a:rPr lang="en-US" b="1" dirty="0" smtClean="0"/>
              <a:t>same</a:t>
            </a:r>
            <a:r>
              <a:rPr lang="en-US" dirty="0"/>
              <a:t> </a:t>
            </a:r>
            <a:r>
              <a:rPr lang="en-US" dirty="0" smtClean="0"/>
              <a:t>species  </a:t>
            </a:r>
          </a:p>
          <a:p>
            <a:pPr lvl="1">
              <a:buNone/>
            </a:pPr>
            <a:endParaRPr lang="en-US" dirty="0" smtClean="0"/>
          </a:p>
          <a:p>
            <a:pPr lvl="1">
              <a:buNone/>
            </a:pPr>
            <a:endParaRPr lang="en-US" dirty="0"/>
          </a:p>
          <a:p>
            <a:r>
              <a:rPr lang="en-US" dirty="0" smtClean="0"/>
              <a:t>Community = 2 or more different species in the same place at the same time</a:t>
            </a:r>
          </a:p>
          <a:p>
            <a:pPr>
              <a:buNone/>
            </a:pPr>
            <a:endParaRPr lang="en-US" dirty="0"/>
          </a:p>
        </p:txBody>
      </p:sp>
      <p:pic>
        <p:nvPicPr>
          <p:cNvPr id="7" name="Picture 6" descr="lion1.gif"/>
          <p:cNvPicPr>
            <a:picLocks noChangeAspect="1"/>
          </p:cNvPicPr>
          <p:nvPr/>
        </p:nvPicPr>
        <p:blipFill>
          <a:blip r:embed="rId2" cstate="print"/>
          <a:stretch>
            <a:fillRect/>
          </a:stretch>
        </p:blipFill>
        <p:spPr>
          <a:xfrm>
            <a:off x="5257800" y="1447800"/>
            <a:ext cx="700051" cy="790575"/>
          </a:xfrm>
          <a:prstGeom prst="rect">
            <a:avLst/>
          </a:prstGeom>
        </p:spPr>
      </p:pic>
      <p:pic>
        <p:nvPicPr>
          <p:cNvPr id="8" name="Picture 7" descr="lion1.gif"/>
          <p:cNvPicPr>
            <a:picLocks noChangeAspect="1"/>
          </p:cNvPicPr>
          <p:nvPr/>
        </p:nvPicPr>
        <p:blipFill>
          <a:blip r:embed="rId2" cstate="print"/>
          <a:stretch>
            <a:fillRect/>
          </a:stretch>
        </p:blipFill>
        <p:spPr>
          <a:xfrm>
            <a:off x="1143000" y="3352800"/>
            <a:ext cx="700051" cy="790575"/>
          </a:xfrm>
          <a:prstGeom prst="rect">
            <a:avLst/>
          </a:prstGeom>
        </p:spPr>
      </p:pic>
      <p:pic>
        <p:nvPicPr>
          <p:cNvPr id="9" name="Picture 8" descr="lion1.gif"/>
          <p:cNvPicPr>
            <a:picLocks noChangeAspect="1"/>
          </p:cNvPicPr>
          <p:nvPr/>
        </p:nvPicPr>
        <p:blipFill>
          <a:blip r:embed="rId2" cstate="print"/>
          <a:stretch>
            <a:fillRect/>
          </a:stretch>
        </p:blipFill>
        <p:spPr>
          <a:xfrm>
            <a:off x="3505200" y="3276600"/>
            <a:ext cx="700051" cy="790575"/>
          </a:xfrm>
          <a:prstGeom prst="rect">
            <a:avLst/>
          </a:prstGeom>
        </p:spPr>
      </p:pic>
      <p:pic>
        <p:nvPicPr>
          <p:cNvPr id="10" name="Picture 9" descr="lion1.gif"/>
          <p:cNvPicPr>
            <a:picLocks noChangeAspect="1"/>
          </p:cNvPicPr>
          <p:nvPr/>
        </p:nvPicPr>
        <p:blipFill>
          <a:blip r:embed="rId2" cstate="print"/>
          <a:stretch>
            <a:fillRect/>
          </a:stretch>
        </p:blipFill>
        <p:spPr>
          <a:xfrm>
            <a:off x="2514600" y="3352800"/>
            <a:ext cx="632576" cy="714375"/>
          </a:xfrm>
          <a:prstGeom prst="rect">
            <a:avLst/>
          </a:prstGeom>
        </p:spPr>
      </p:pic>
      <p:pic>
        <p:nvPicPr>
          <p:cNvPr id="11" name="Picture 10" descr="lion1.gif"/>
          <p:cNvPicPr>
            <a:picLocks noChangeAspect="1"/>
          </p:cNvPicPr>
          <p:nvPr/>
        </p:nvPicPr>
        <p:blipFill>
          <a:blip r:embed="rId2" cstate="print"/>
          <a:stretch>
            <a:fillRect/>
          </a:stretch>
        </p:blipFill>
        <p:spPr>
          <a:xfrm>
            <a:off x="1143000" y="5562600"/>
            <a:ext cx="800100" cy="903561"/>
          </a:xfrm>
          <a:prstGeom prst="rect">
            <a:avLst/>
          </a:prstGeom>
        </p:spPr>
      </p:pic>
      <p:pic>
        <p:nvPicPr>
          <p:cNvPr id="12" name="Picture 11" descr="13586-Smiling-Tiger-Cub-Clipart-Illustration.jpg"/>
          <p:cNvPicPr>
            <a:picLocks noChangeAspect="1"/>
          </p:cNvPicPr>
          <p:nvPr/>
        </p:nvPicPr>
        <p:blipFill>
          <a:blip r:embed="rId3" cstate="print"/>
          <a:stretch>
            <a:fillRect/>
          </a:stretch>
        </p:blipFill>
        <p:spPr>
          <a:xfrm>
            <a:off x="2438400" y="5486400"/>
            <a:ext cx="1104900" cy="874098"/>
          </a:xfrm>
          <a:prstGeom prst="rect">
            <a:avLst/>
          </a:prstGeom>
        </p:spPr>
      </p:pic>
      <p:pic>
        <p:nvPicPr>
          <p:cNvPr id="13" name="Picture 12" descr="no023-palm-tree-clipart.jpg"/>
          <p:cNvPicPr>
            <a:picLocks noChangeAspect="1"/>
          </p:cNvPicPr>
          <p:nvPr/>
        </p:nvPicPr>
        <p:blipFill>
          <a:blip r:embed="rId4" cstate="print"/>
          <a:stretch>
            <a:fillRect/>
          </a:stretch>
        </p:blipFill>
        <p:spPr>
          <a:xfrm>
            <a:off x="4191000" y="5486400"/>
            <a:ext cx="1066800" cy="10287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Processes Involved…..</a:t>
            </a:r>
            <a:endParaRPr lang="en-US" dirty="0"/>
          </a:p>
        </p:txBody>
      </p:sp>
      <p:sp>
        <p:nvSpPr>
          <p:cNvPr id="5" name="Content Placeholder 4"/>
          <p:cNvSpPr>
            <a:spLocks noGrp="1"/>
          </p:cNvSpPr>
          <p:nvPr>
            <p:ph idx="1"/>
          </p:nvPr>
        </p:nvSpPr>
        <p:spPr/>
        <p:txBody>
          <a:bodyPr/>
          <a:lstStyle/>
          <a:p>
            <a:pPr>
              <a:buNone/>
            </a:pPr>
            <a:r>
              <a:rPr lang="en-US" dirty="0" smtClean="0"/>
              <a:t>Look at this clip….</a:t>
            </a:r>
            <a:endParaRPr lang="en-US" smtClean="0"/>
          </a:p>
          <a:p>
            <a:pPr>
              <a:buNone/>
            </a:pPr>
            <a:r>
              <a:rPr lang="en-US" smtClean="0">
                <a:hlinkClick r:id="rId2"/>
              </a:rPr>
              <a:t>http</a:t>
            </a:r>
            <a:r>
              <a:rPr lang="en-US" dirty="0" smtClean="0">
                <a:hlinkClick r:id="rId2"/>
              </a:rPr>
              <a:t>://www.biology.ualberta.ca/facilities/multimedia/uploads/alberta/CarbonCycle.html</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 Involved….</a:t>
            </a:r>
            <a:endParaRPr lang="en-US" dirty="0"/>
          </a:p>
        </p:txBody>
      </p:sp>
      <p:sp>
        <p:nvSpPr>
          <p:cNvPr id="3" name="Content Placeholder 2"/>
          <p:cNvSpPr>
            <a:spLocks noGrp="1"/>
          </p:cNvSpPr>
          <p:nvPr>
            <p:ph idx="1"/>
          </p:nvPr>
        </p:nvSpPr>
        <p:spPr/>
        <p:txBody>
          <a:bodyPr/>
          <a:lstStyle/>
          <a:p>
            <a:r>
              <a:rPr lang="en-US" dirty="0" smtClean="0"/>
              <a:t>Which two processes are involved in the carbon cycle?  </a:t>
            </a:r>
          </a:p>
          <a:p>
            <a:pPr lvl="1"/>
            <a:r>
              <a:rPr lang="en-US" dirty="0" smtClean="0"/>
              <a:t>Cellular respiration – Puts CO</a:t>
            </a:r>
            <a:r>
              <a:rPr lang="en-US" sz="2400" dirty="0" smtClean="0"/>
              <a:t>2 </a:t>
            </a:r>
            <a:r>
              <a:rPr lang="en-US" dirty="0" smtClean="0"/>
              <a:t>into the environment</a:t>
            </a:r>
          </a:p>
          <a:p>
            <a:pPr lvl="1"/>
            <a:r>
              <a:rPr lang="en-US" dirty="0" smtClean="0"/>
              <a:t>Photosynthesis – Removes CO</a:t>
            </a:r>
            <a:r>
              <a:rPr lang="en-US" sz="2400" dirty="0" smtClean="0"/>
              <a:t>2</a:t>
            </a:r>
            <a:r>
              <a:rPr lang="en-US" dirty="0" smtClean="0"/>
              <a:t> from the environment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Human Impact on the Environment</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Biomagnification</a:t>
            </a:r>
            <a:endParaRPr lang="en-US" dirty="0"/>
          </a:p>
        </p:txBody>
      </p:sp>
      <p:sp>
        <p:nvSpPr>
          <p:cNvPr id="5" name="Content Placeholder 4"/>
          <p:cNvSpPr>
            <a:spLocks noGrp="1"/>
          </p:cNvSpPr>
          <p:nvPr>
            <p:ph idx="1"/>
          </p:nvPr>
        </p:nvSpPr>
        <p:spPr>
          <a:xfrm>
            <a:off x="457200" y="1600200"/>
            <a:ext cx="5181600" cy="4525963"/>
          </a:xfrm>
        </p:spPr>
        <p:txBody>
          <a:bodyPr/>
          <a:lstStyle/>
          <a:p>
            <a:r>
              <a:rPr lang="en-US" b="1" dirty="0" smtClean="0"/>
              <a:t> </a:t>
            </a:r>
            <a:r>
              <a:rPr lang="en-US" dirty="0" smtClean="0"/>
              <a:t>When high levels of toxic chemicals are found in animals at the top of the food chain.</a:t>
            </a:r>
          </a:p>
          <a:p>
            <a:r>
              <a:rPr lang="en-US" dirty="0" smtClean="0"/>
              <a:t>Also known as bioaccumulation.</a:t>
            </a:r>
          </a:p>
          <a:p>
            <a:endParaRPr lang="en-US" dirty="0"/>
          </a:p>
        </p:txBody>
      </p:sp>
      <p:pic>
        <p:nvPicPr>
          <p:cNvPr id="6" name="Picture 3"/>
          <p:cNvPicPr>
            <a:picLocks noChangeAspect="1" noChangeArrowheads="1"/>
          </p:cNvPicPr>
          <p:nvPr/>
        </p:nvPicPr>
        <p:blipFill>
          <a:blip r:embed="rId2" cstate="print"/>
          <a:srcRect/>
          <a:stretch>
            <a:fillRect/>
          </a:stretch>
        </p:blipFill>
        <p:spPr bwMode="auto">
          <a:xfrm>
            <a:off x="5562600" y="1371600"/>
            <a:ext cx="3271777"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09600"/>
            <a:ext cx="8229600" cy="5539978"/>
          </a:xfrm>
          <a:prstGeom prst="rect">
            <a:avLst/>
          </a:prstGeom>
        </p:spPr>
        <p:txBody>
          <a:bodyPr wrap="square">
            <a:spAutoFit/>
          </a:bodyPr>
          <a:lstStyle/>
          <a:p>
            <a:pPr lvl="1">
              <a:buFont typeface="Arial" pitchFamily="34" charset="0"/>
              <a:buChar char="•"/>
            </a:pPr>
            <a:r>
              <a:rPr lang="en-US" sz="2400" dirty="0" smtClean="0"/>
              <a:t>Ex.  </a:t>
            </a:r>
            <a:r>
              <a:rPr lang="en-US" sz="2400" b="1" dirty="0" smtClean="0"/>
              <a:t>DDT</a:t>
            </a:r>
            <a:r>
              <a:rPr lang="en-US" sz="2400" dirty="0" smtClean="0"/>
              <a:t> was a cheap &amp; effective </a:t>
            </a:r>
            <a:r>
              <a:rPr lang="en-US" sz="2400" b="1" dirty="0" smtClean="0"/>
              <a:t>insecticide</a:t>
            </a:r>
            <a:r>
              <a:rPr lang="en-US" sz="2400" dirty="0" smtClean="0"/>
              <a:t> sprayed on crops in the 1940’s.  </a:t>
            </a:r>
          </a:p>
          <a:p>
            <a:pPr lvl="1">
              <a:buFont typeface="Arial" pitchFamily="34" charset="0"/>
              <a:buChar char="•"/>
            </a:pPr>
            <a:r>
              <a:rPr lang="en-US" sz="2400" dirty="0" smtClean="0"/>
              <a:t>Around the same time, it was noticed that there was an alarming </a:t>
            </a:r>
            <a:r>
              <a:rPr lang="en-US" sz="2400" b="1" dirty="0" smtClean="0"/>
              <a:t>decline</a:t>
            </a:r>
            <a:r>
              <a:rPr lang="en-US" sz="2400" dirty="0" smtClean="0"/>
              <a:t> in the population of </a:t>
            </a:r>
            <a:r>
              <a:rPr lang="en-US" sz="2400" b="1" dirty="0" smtClean="0"/>
              <a:t>predatory</a:t>
            </a:r>
            <a:r>
              <a:rPr lang="en-US" sz="2400" dirty="0" smtClean="0"/>
              <a:t> birds that preyed on fish (Bald Eagles, Ospreys, etc.)</a:t>
            </a:r>
          </a:p>
          <a:p>
            <a:pPr lvl="1">
              <a:buFont typeface="Arial" pitchFamily="34" charset="0"/>
              <a:buChar char="•"/>
            </a:pPr>
            <a:r>
              <a:rPr lang="en-US" sz="2400" dirty="0" smtClean="0"/>
              <a:t>The DDT was running off into the water supplies and was ingested by the fish.  When the bird would eat the fish, the DDT would then enter the birds system.  Predators must eat several times their </a:t>
            </a:r>
            <a:r>
              <a:rPr lang="en-US" sz="2400" b="1" dirty="0" smtClean="0"/>
              <a:t>body weight</a:t>
            </a:r>
            <a:r>
              <a:rPr lang="en-US" sz="2400" dirty="0" smtClean="0"/>
              <a:t> over their lifetime and because DDT does not </a:t>
            </a:r>
            <a:r>
              <a:rPr lang="en-US" sz="2400" b="1" dirty="0" smtClean="0"/>
              <a:t>break down</a:t>
            </a:r>
            <a:r>
              <a:rPr lang="en-US" sz="2400" dirty="0" smtClean="0"/>
              <a:t>, the bird accumulates most of the DDT that was present in all of the prey organisms it consumes..</a:t>
            </a:r>
          </a:p>
          <a:p>
            <a:pPr lvl="1">
              <a:buFont typeface="Arial" pitchFamily="34" charset="0"/>
              <a:buChar char="•"/>
            </a:pPr>
            <a:r>
              <a:rPr lang="en-US" sz="2400" dirty="0" smtClean="0"/>
              <a:t>The DDT causes the birds to produce </a:t>
            </a:r>
            <a:r>
              <a:rPr lang="en-US" sz="2400" b="1" dirty="0" smtClean="0"/>
              <a:t>eggs</a:t>
            </a:r>
            <a:r>
              <a:rPr lang="en-US" sz="2400" dirty="0" smtClean="0"/>
              <a:t> with brittle</a:t>
            </a:r>
            <a:r>
              <a:rPr lang="en-US" sz="2400" b="1" dirty="0" smtClean="0"/>
              <a:t> shells</a:t>
            </a:r>
            <a:r>
              <a:rPr lang="en-US" sz="2400" dirty="0" smtClean="0"/>
              <a:t>, which would easily break when in the nest. </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Air Pollution &amp; Acid Rain</a:t>
            </a:r>
            <a:endParaRPr lang="en-US" dirty="0"/>
          </a:p>
        </p:txBody>
      </p:sp>
      <p:sp>
        <p:nvSpPr>
          <p:cNvPr id="3" name="Content Placeholder 2"/>
          <p:cNvSpPr>
            <a:spLocks noGrp="1"/>
          </p:cNvSpPr>
          <p:nvPr>
            <p:ph idx="1"/>
          </p:nvPr>
        </p:nvSpPr>
        <p:spPr>
          <a:xfrm>
            <a:off x="457200" y="1600200"/>
            <a:ext cx="5410200" cy="4525963"/>
          </a:xfrm>
        </p:spPr>
        <p:txBody>
          <a:bodyPr>
            <a:normAutofit fontScale="85000" lnSpcReduction="10000"/>
          </a:bodyPr>
          <a:lstStyle/>
          <a:p>
            <a:r>
              <a:rPr lang="en-US" dirty="0" smtClean="0"/>
              <a:t>Each year the U.S releases 15 million tons of </a:t>
            </a:r>
            <a:r>
              <a:rPr lang="en-US" b="1" dirty="0" smtClean="0"/>
              <a:t>Sulfur Dioxide</a:t>
            </a:r>
            <a:r>
              <a:rPr lang="en-US" dirty="0" smtClean="0"/>
              <a:t> into the air by way of:	</a:t>
            </a:r>
          </a:p>
          <a:p>
            <a:pPr lvl="1"/>
            <a:r>
              <a:rPr lang="en-US" dirty="0" smtClean="0"/>
              <a:t>Coal/Oil Power Plants &amp; Refineries</a:t>
            </a:r>
          </a:p>
          <a:p>
            <a:r>
              <a:rPr lang="en-US" dirty="0" smtClean="0"/>
              <a:t>And 20 million tons of </a:t>
            </a:r>
            <a:r>
              <a:rPr lang="en-US" b="1" dirty="0" smtClean="0"/>
              <a:t>Nitrogen Oxides</a:t>
            </a:r>
            <a:r>
              <a:rPr lang="en-US" dirty="0" smtClean="0"/>
              <a:t> into the air by way of:</a:t>
            </a:r>
          </a:p>
          <a:p>
            <a:pPr lvl="1"/>
            <a:r>
              <a:rPr lang="en-US" dirty="0" smtClean="0"/>
              <a:t>Automobiles, Planes, &amp; Power Plants </a:t>
            </a:r>
          </a:p>
          <a:p>
            <a:r>
              <a:rPr lang="en-US" dirty="0" smtClean="0"/>
              <a:t>Sulfur Dioxide &amp; Nitrogen Oxide combine with the water in the air to produce </a:t>
            </a:r>
            <a:r>
              <a:rPr lang="en-US" b="1" dirty="0" smtClean="0"/>
              <a:t>acid rain</a:t>
            </a:r>
            <a:r>
              <a:rPr lang="en-US" dirty="0" smtClean="0"/>
              <a:t>.</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867400" y="1272886"/>
            <a:ext cx="3124200" cy="48993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Acid Rain Destroys Plants &amp; Animals</a:t>
            </a:r>
            <a:endParaRPr lang="en-US" dirty="0"/>
          </a:p>
        </p:txBody>
      </p:sp>
      <p:sp>
        <p:nvSpPr>
          <p:cNvPr id="3" name="Content Placeholder 2"/>
          <p:cNvSpPr>
            <a:spLocks noGrp="1"/>
          </p:cNvSpPr>
          <p:nvPr>
            <p:ph idx="1"/>
          </p:nvPr>
        </p:nvSpPr>
        <p:spPr/>
        <p:txBody>
          <a:bodyPr/>
          <a:lstStyle/>
          <a:p>
            <a:r>
              <a:rPr lang="en-US" dirty="0" smtClean="0"/>
              <a:t>Acidification of lakes directly kills algae, invertebrates, amphibians, and ultimately fish.</a:t>
            </a:r>
          </a:p>
          <a:p>
            <a:r>
              <a:rPr lang="en-US" dirty="0" smtClean="0"/>
              <a:t>Removes nutrients from the soil, reducing the availability to plants.</a:t>
            </a:r>
          </a:p>
          <a:p>
            <a:r>
              <a:rPr lang="en-US" dirty="0" smtClean="0"/>
              <a:t>Dissolves toxic metals (mercury, aluminum)</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33400" y="3760124"/>
            <a:ext cx="7924800" cy="3097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Climate Change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Controversial, but some scientists believe that the build up of </a:t>
            </a:r>
            <a:r>
              <a:rPr lang="en-US" b="1" dirty="0" smtClean="0"/>
              <a:t>green house gases</a:t>
            </a:r>
            <a:r>
              <a:rPr lang="en-US" dirty="0" smtClean="0"/>
              <a:t> (CO</a:t>
            </a:r>
            <a:r>
              <a:rPr lang="en-US" sz="1900" dirty="0" smtClean="0"/>
              <a:t>2</a:t>
            </a:r>
            <a:r>
              <a:rPr lang="en-US" dirty="0" smtClean="0"/>
              <a:t>) are causing an increase in Earth’s </a:t>
            </a:r>
            <a:r>
              <a:rPr lang="en-US" b="1" dirty="0" smtClean="0"/>
              <a:t>temperature</a:t>
            </a:r>
            <a:r>
              <a:rPr lang="en-US" dirty="0" smtClean="0"/>
              <a:t>.</a:t>
            </a:r>
          </a:p>
          <a:p>
            <a:r>
              <a:rPr lang="en-US" dirty="0" smtClean="0"/>
              <a:t>Possible evidence:</a:t>
            </a:r>
          </a:p>
          <a:p>
            <a:pPr lvl="1"/>
            <a:r>
              <a:rPr lang="en-US" dirty="0" smtClean="0"/>
              <a:t>Record breaking daily </a:t>
            </a:r>
            <a:r>
              <a:rPr lang="en-US" b="1" dirty="0" smtClean="0"/>
              <a:t>temperatures</a:t>
            </a:r>
            <a:r>
              <a:rPr lang="en-US" dirty="0" smtClean="0"/>
              <a:t/>
            </a:r>
            <a:br>
              <a:rPr lang="en-US" dirty="0" smtClean="0"/>
            </a:br>
            <a:r>
              <a:rPr lang="en-US" dirty="0" smtClean="0"/>
              <a:t>Heat waves</a:t>
            </a:r>
            <a:br>
              <a:rPr lang="en-US" dirty="0" smtClean="0"/>
            </a:br>
            <a:r>
              <a:rPr lang="en-US" dirty="0" smtClean="0"/>
              <a:t>Rise in </a:t>
            </a:r>
            <a:r>
              <a:rPr lang="en-US" b="1" dirty="0" smtClean="0"/>
              <a:t>sea level</a:t>
            </a:r>
            <a:r>
              <a:rPr lang="en-US" dirty="0" smtClean="0"/>
              <a:t/>
            </a:r>
            <a:br>
              <a:rPr lang="en-US" dirty="0" smtClean="0"/>
            </a:br>
            <a:r>
              <a:rPr lang="en-US" dirty="0" smtClean="0"/>
              <a:t>Retreat of </a:t>
            </a:r>
            <a:r>
              <a:rPr lang="en-US" b="1" dirty="0" smtClean="0"/>
              <a:t>glaciers</a:t>
            </a:r>
            <a:r>
              <a:rPr lang="en-US" dirty="0" smtClean="0"/>
              <a:t/>
            </a:r>
            <a:br>
              <a:rPr lang="en-US" dirty="0" smtClean="0"/>
            </a:br>
            <a:r>
              <a:rPr lang="en-US" b="1" dirty="0" smtClean="0"/>
              <a:t>Icebergs</a:t>
            </a:r>
            <a:r>
              <a:rPr lang="en-US" dirty="0" smtClean="0"/>
              <a:t> breaking of Antarctica</a:t>
            </a:r>
            <a:br>
              <a:rPr lang="en-US" dirty="0" smtClean="0"/>
            </a:br>
            <a:r>
              <a:rPr lang="en-US" dirty="0" smtClean="0"/>
              <a:t>Early </a:t>
            </a:r>
            <a:r>
              <a:rPr lang="en-US" b="1" dirty="0" smtClean="0"/>
              <a:t>thaws</a:t>
            </a:r>
            <a:r>
              <a:rPr lang="en-US" dirty="0" smtClean="0"/>
              <a:t/>
            </a:r>
            <a:br>
              <a:rPr lang="en-US" dirty="0" smtClean="0"/>
            </a:br>
            <a:r>
              <a:rPr lang="en-US" b="1" dirty="0" smtClean="0"/>
              <a:t>Increased</a:t>
            </a:r>
            <a:r>
              <a:rPr lang="en-US" dirty="0" smtClean="0"/>
              <a:t> rain and snow falls</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553200" y="2667000"/>
            <a:ext cx="2133600" cy="38542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Loss of Biodiversity (Extinctions)</a:t>
            </a:r>
            <a:endParaRPr lang="en-US" dirty="0"/>
          </a:p>
        </p:txBody>
      </p:sp>
      <p:sp>
        <p:nvSpPr>
          <p:cNvPr id="3" name="Content Placeholder 2"/>
          <p:cNvSpPr>
            <a:spLocks noGrp="1"/>
          </p:cNvSpPr>
          <p:nvPr>
            <p:ph idx="1"/>
          </p:nvPr>
        </p:nvSpPr>
        <p:spPr/>
        <p:txBody>
          <a:bodyPr/>
          <a:lstStyle/>
          <a:p>
            <a:r>
              <a:rPr lang="en-US" dirty="0" smtClean="0"/>
              <a:t>Habitat Loss </a:t>
            </a:r>
          </a:p>
          <a:p>
            <a:r>
              <a:rPr lang="en-US" b="1" dirty="0" smtClean="0"/>
              <a:t>Pollution</a:t>
            </a:r>
          </a:p>
          <a:p>
            <a:r>
              <a:rPr lang="en-US" dirty="0" smtClean="0"/>
              <a:t>Overexploitation</a:t>
            </a:r>
          </a:p>
          <a:p>
            <a:r>
              <a:rPr lang="en-US" dirty="0" smtClean="0"/>
              <a:t>International Trade (Poaching)</a:t>
            </a:r>
          </a:p>
          <a:p>
            <a:r>
              <a:rPr lang="en-US" b="1" dirty="0" smtClean="0"/>
              <a:t>Disease</a:t>
            </a:r>
          </a:p>
          <a:p>
            <a:r>
              <a:rPr lang="en-US" dirty="0" smtClean="0"/>
              <a:t>Introduction of </a:t>
            </a:r>
            <a:r>
              <a:rPr lang="en-US" b="1" dirty="0" smtClean="0"/>
              <a:t>Exotic Species</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172200" y="1676400"/>
            <a:ext cx="27432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We Doing To Help?</a:t>
            </a:r>
            <a:endParaRPr lang="en-US" dirty="0"/>
          </a:p>
        </p:txBody>
      </p:sp>
      <p:sp>
        <p:nvSpPr>
          <p:cNvPr id="3" name="Content Placeholder 2"/>
          <p:cNvSpPr>
            <a:spLocks noGrp="1"/>
          </p:cNvSpPr>
          <p:nvPr>
            <p:ph idx="1"/>
          </p:nvPr>
        </p:nvSpPr>
        <p:spPr/>
        <p:txBody>
          <a:bodyPr/>
          <a:lstStyle/>
          <a:p>
            <a:r>
              <a:rPr lang="en-US" b="1" dirty="0" smtClean="0"/>
              <a:t>EPA:  Environmental Protection Agency</a:t>
            </a:r>
          </a:p>
          <a:p>
            <a:pPr lvl="1"/>
            <a:r>
              <a:rPr lang="en-US" dirty="0" smtClean="0"/>
              <a:t>Agency that enforces </a:t>
            </a:r>
            <a:r>
              <a:rPr lang="en-US" b="1" dirty="0" smtClean="0"/>
              <a:t>laws</a:t>
            </a:r>
            <a:r>
              <a:rPr lang="en-US" dirty="0" smtClean="0"/>
              <a:t> in place to protect human health and </a:t>
            </a:r>
            <a:r>
              <a:rPr lang="en-US" b="1" dirty="0" smtClean="0"/>
              <a:t>lessen</a:t>
            </a:r>
            <a:r>
              <a:rPr lang="en-US" dirty="0" smtClean="0"/>
              <a:t> environmental risk.</a:t>
            </a:r>
          </a:p>
          <a:p>
            <a:pPr lvl="1"/>
            <a:r>
              <a:rPr lang="en-US" dirty="0" smtClean="0"/>
              <a:t>Some people feel the EPA is not doing what it was intended to do. That, the EPA often finds itself in conflict with </a:t>
            </a:r>
            <a:r>
              <a:rPr lang="en-US" b="1" dirty="0" smtClean="0"/>
              <a:t>landowners</a:t>
            </a:r>
            <a:r>
              <a:rPr lang="en-US" dirty="0" smtClean="0"/>
              <a:t>, towns, and individuals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352800" y="4549254"/>
            <a:ext cx="2171700" cy="20420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a:t>
            </a:r>
            <a:endParaRPr lang="en-US" dirty="0"/>
          </a:p>
        </p:txBody>
      </p:sp>
      <p:sp>
        <p:nvSpPr>
          <p:cNvPr id="3" name="Content Placeholder 2"/>
          <p:cNvSpPr>
            <a:spLocks noGrp="1"/>
          </p:cNvSpPr>
          <p:nvPr>
            <p:ph idx="1"/>
          </p:nvPr>
        </p:nvSpPr>
        <p:spPr/>
        <p:txBody>
          <a:bodyPr/>
          <a:lstStyle/>
          <a:p>
            <a:r>
              <a:rPr lang="en-US" dirty="0" smtClean="0"/>
              <a:t> An ecosystem is a combination of all of the living and non- living things of a place.</a:t>
            </a:r>
          </a:p>
          <a:p>
            <a:pPr>
              <a:buNone/>
            </a:pPr>
            <a:endParaRPr lang="en-US" dirty="0"/>
          </a:p>
          <a:p>
            <a:pPr>
              <a:buNone/>
            </a:pPr>
            <a:r>
              <a:rPr lang="en-US" dirty="0" smtClean="0"/>
              <a:t>Living factors are also known as </a:t>
            </a:r>
            <a:r>
              <a:rPr lang="en-US" b="1" dirty="0" smtClean="0"/>
              <a:t>biotic factors</a:t>
            </a:r>
            <a:r>
              <a:rPr lang="en-US" dirty="0" smtClean="0"/>
              <a:t>.</a:t>
            </a:r>
          </a:p>
          <a:p>
            <a:pPr>
              <a:buNone/>
            </a:pPr>
            <a:endParaRPr lang="en-US" dirty="0"/>
          </a:p>
          <a:p>
            <a:pPr>
              <a:buNone/>
            </a:pPr>
            <a:r>
              <a:rPr lang="en-US" dirty="0" smtClean="0"/>
              <a:t>Nonliving factors are also known as </a:t>
            </a:r>
            <a:r>
              <a:rPr lang="en-US" b="1" dirty="0" err="1" smtClean="0"/>
              <a:t>abiotic</a:t>
            </a:r>
            <a:r>
              <a:rPr lang="en-US" b="1" dirty="0" smtClean="0"/>
              <a:t> factors</a:t>
            </a:r>
            <a:r>
              <a:rPr lang="en-US" dirty="0" smtClean="0"/>
              <a:t>.</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85800"/>
            <a:ext cx="7696200" cy="3785652"/>
          </a:xfrm>
          <a:prstGeom prst="rect">
            <a:avLst/>
          </a:prstGeom>
        </p:spPr>
        <p:txBody>
          <a:bodyPr wrap="square">
            <a:spAutoFit/>
          </a:bodyPr>
          <a:lstStyle/>
          <a:p>
            <a:r>
              <a:rPr lang="en-US" sz="2400" b="1" dirty="0" smtClean="0"/>
              <a:t>CITIES:  Convention on International Trade in Endangered Species of Wild Fauna and Flora</a:t>
            </a:r>
            <a:endParaRPr lang="en-US" sz="2400" dirty="0" smtClean="0"/>
          </a:p>
          <a:p>
            <a:pPr lvl="1"/>
            <a:r>
              <a:rPr lang="en-US" sz="2400" dirty="0" smtClean="0"/>
              <a:t>-Ensures that trade will not cause the extinction of plant or animal species. CITES maintains lists of threatened species and regulates the import and export of those species.</a:t>
            </a:r>
          </a:p>
          <a:p>
            <a:pPr lvl="1"/>
            <a:r>
              <a:rPr lang="en-US" sz="2400" dirty="0" smtClean="0"/>
              <a:t>-Examples of animals on CITES lists: Great apes, Great whales, African elephant, All rhinoceros species, Giant Panda, sea turtles, crocodilians, Large cats, Several orchids, cacti and cycads.</a:t>
            </a:r>
            <a:endParaRPr lang="en-US" sz="2400" dirty="0"/>
          </a:p>
        </p:txBody>
      </p:sp>
      <p:pic>
        <p:nvPicPr>
          <p:cNvPr id="5" name="Picture 2"/>
          <p:cNvPicPr>
            <a:picLocks noChangeAspect="1" noChangeArrowheads="1"/>
          </p:cNvPicPr>
          <p:nvPr/>
        </p:nvPicPr>
        <p:blipFill>
          <a:blip r:embed="rId2" cstate="print"/>
          <a:srcRect/>
          <a:stretch>
            <a:fillRect/>
          </a:stretch>
        </p:blipFill>
        <p:spPr bwMode="auto">
          <a:xfrm>
            <a:off x="1295400" y="4724400"/>
            <a:ext cx="57912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620000" cy="5632311"/>
          </a:xfrm>
          <a:prstGeom prst="rect">
            <a:avLst/>
          </a:prstGeom>
        </p:spPr>
        <p:txBody>
          <a:bodyPr wrap="square">
            <a:spAutoFit/>
          </a:bodyPr>
          <a:lstStyle/>
          <a:p>
            <a:r>
              <a:rPr lang="en-US" sz="2400" b="1" dirty="0" smtClean="0"/>
              <a:t>The U.S. Endangered Species Act of 1973 (ESA)</a:t>
            </a:r>
          </a:p>
          <a:p>
            <a:pPr lvl="1">
              <a:buFont typeface="Arial" pitchFamily="34" charset="0"/>
              <a:buChar char="•"/>
            </a:pPr>
            <a:r>
              <a:rPr lang="en-US" sz="2400" dirty="0" smtClean="0"/>
              <a:t>The ultimate purpose of the Endangered Species Act is to bring about the </a:t>
            </a:r>
            <a:r>
              <a:rPr lang="en-US" sz="2400" b="1" dirty="0" smtClean="0"/>
              <a:t>recovery</a:t>
            </a:r>
            <a:r>
              <a:rPr lang="en-US" sz="2400" dirty="0" smtClean="0"/>
              <a:t> of endangered and threatened species.</a:t>
            </a:r>
          </a:p>
          <a:p>
            <a:pPr lvl="1">
              <a:buFont typeface="Arial" pitchFamily="34" charset="0"/>
              <a:buChar char="•"/>
            </a:pPr>
            <a:r>
              <a:rPr lang="en-US" sz="2400" dirty="0" smtClean="0"/>
              <a:t>The act was not designed to protect only those species that were </a:t>
            </a:r>
            <a:r>
              <a:rPr lang="en-US" sz="2400" b="1" dirty="0" smtClean="0"/>
              <a:t>economically </a:t>
            </a:r>
            <a:r>
              <a:rPr lang="en-US" sz="2400" dirty="0" smtClean="0"/>
              <a:t>useful or potentially useful to man; it is based on the idea that species are of "aesthetic, ecological, educational, historical, recreational and </a:t>
            </a:r>
            <a:r>
              <a:rPr lang="en-US" sz="2400" b="1" dirty="0" smtClean="0"/>
              <a:t>scientific value</a:t>
            </a:r>
            <a:r>
              <a:rPr lang="en-US" sz="2400" dirty="0" smtClean="0"/>
              <a:t> to the nation and its people".</a:t>
            </a:r>
          </a:p>
          <a:p>
            <a:pPr lvl="1">
              <a:buFont typeface="Arial" pitchFamily="34" charset="0"/>
              <a:buChar char="•"/>
            </a:pPr>
            <a:r>
              <a:rPr lang="en-US" sz="2400" dirty="0" smtClean="0"/>
              <a:t>Endangered species cannot be "</a:t>
            </a:r>
            <a:r>
              <a:rPr lang="en-US" sz="2400" b="1" dirty="0" smtClean="0"/>
              <a:t>taken</a:t>
            </a:r>
            <a:r>
              <a:rPr lang="en-US" sz="2400" dirty="0" smtClean="0"/>
              <a:t> ". "Take" means harass, harm, pursue, hunt, shoot, wound, kill, trap, capture, or collect, or to attempt to engage in such conduct. Such activities directed against animals are </a:t>
            </a:r>
            <a:r>
              <a:rPr lang="en-US" sz="2400" b="1" dirty="0" smtClean="0"/>
              <a:t>illegal</a:t>
            </a:r>
            <a:r>
              <a:rPr lang="en-US" sz="2400" dirty="0" smtClean="0"/>
              <a:t> even on </a:t>
            </a:r>
            <a:r>
              <a:rPr lang="en-US" sz="2400" b="1" dirty="0" smtClean="0"/>
              <a:t>private</a:t>
            </a:r>
            <a:r>
              <a:rPr lang="en-US" sz="2400" dirty="0" smtClean="0"/>
              <a:t> land. </a:t>
            </a:r>
            <a:endParaRPr 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7924800" cy="5893712"/>
          </a:xfrm>
          <a:prstGeom prst="rect">
            <a:avLst/>
          </a:prstGeom>
        </p:spPr>
        <p:txBody>
          <a:bodyPr wrap="square">
            <a:spAutoFit/>
          </a:bodyPr>
          <a:lstStyle/>
          <a:p>
            <a:r>
              <a:rPr lang="en-US" sz="2800" b="1" dirty="0" smtClean="0"/>
              <a:t>Animal Welfare Act</a:t>
            </a:r>
          </a:p>
          <a:p>
            <a:pPr lvl="1"/>
            <a:r>
              <a:rPr lang="en-US" sz="2800" dirty="0" smtClean="0"/>
              <a:t>Requires that animals have: </a:t>
            </a:r>
            <a:br>
              <a:rPr lang="en-US" sz="2800" dirty="0" smtClean="0"/>
            </a:br>
            <a:r>
              <a:rPr lang="en-US" sz="2800" dirty="0" smtClean="0"/>
              <a:t>-  Proper and sufficient </a:t>
            </a:r>
            <a:r>
              <a:rPr lang="en-US" sz="2800" b="1" dirty="0" smtClean="0"/>
              <a:t>food</a:t>
            </a:r>
            <a:r>
              <a:rPr lang="en-US" sz="2800" dirty="0" smtClean="0"/>
              <a:t> and </a:t>
            </a:r>
            <a:r>
              <a:rPr lang="en-US" sz="2800" b="1" dirty="0" smtClean="0"/>
              <a:t>water</a:t>
            </a:r>
            <a:r>
              <a:rPr lang="en-US" sz="2800" dirty="0" smtClean="0"/>
              <a:t> </a:t>
            </a:r>
          </a:p>
          <a:p>
            <a:pPr lvl="1"/>
            <a:r>
              <a:rPr lang="en-US" sz="2800" dirty="0" smtClean="0"/>
              <a:t>- Adequate </a:t>
            </a:r>
            <a:r>
              <a:rPr lang="en-US" sz="2800" b="1" dirty="0" smtClean="0"/>
              <a:t>shelter</a:t>
            </a:r>
            <a:r>
              <a:rPr lang="en-US" sz="2800" dirty="0" smtClean="0"/>
              <a:t> </a:t>
            </a:r>
            <a:br>
              <a:rPr lang="en-US" sz="2800" dirty="0" smtClean="0"/>
            </a:br>
            <a:r>
              <a:rPr lang="en-US" sz="2800" dirty="0" smtClean="0"/>
              <a:t>- The opportunity to display normal patterns of </a:t>
            </a:r>
            <a:r>
              <a:rPr lang="en-US" sz="2800" b="1" dirty="0" smtClean="0"/>
              <a:t>behavior </a:t>
            </a:r>
            <a:r>
              <a:rPr lang="en-US" sz="2800" dirty="0" smtClean="0"/>
              <a:t/>
            </a:r>
            <a:br>
              <a:rPr lang="en-US" sz="2800" dirty="0" smtClean="0"/>
            </a:br>
            <a:r>
              <a:rPr lang="en-US" sz="2800" dirty="0" smtClean="0"/>
              <a:t>- Physical handling in a way which minimizes the likelihood of unreasonable or unnecessary </a:t>
            </a:r>
            <a:r>
              <a:rPr lang="en-US" sz="2800" b="1" dirty="0" smtClean="0"/>
              <a:t>pain</a:t>
            </a:r>
            <a:r>
              <a:rPr lang="en-US" sz="2800" dirty="0" smtClean="0"/>
              <a:t> or distress </a:t>
            </a:r>
            <a:br>
              <a:rPr lang="en-US" sz="2800" dirty="0" smtClean="0"/>
            </a:br>
            <a:r>
              <a:rPr lang="en-US" sz="2800" dirty="0" smtClean="0"/>
              <a:t>- Protection from, and rapid diagnosis of, any significant </a:t>
            </a:r>
            <a:r>
              <a:rPr lang="en-US" sz="2800" b="1" dirty="0" smtClean="0"/>
              <a:t>injury</a:t>
            </a:r>
            <a:r>
              <a:rPr lang="en-US" sz="2800" dirty="0" smtClean="0"/>
              <a:t> or </a:t>
            </a:r>
            <a:r>
              <a:rPr lang="en-US" sz="2800" b="1" dirty="0" smtClean="0"/>
              <a:t>disease</a:t>
            </a:r>
            <a:r>
              <a:rPr lang="en-US" sz="2800" dirty="0" smtClean="0"/>
              <a:t>.</a:t>
            </a:r>
          </a:p>
          <a:p>
            <a:pPr lvl="1"/>
            <a:r>
              <a:rPr lang="en-US" sz="2800" dirty="0" smtClean="0"/>
              <a:t>- Act covers: pet stores, research, hunting, pets, zoos, circuses</a:t>
            </a:r>
            <a:endParaRPr lang="en-US" sz="2800" dirty="0"/>
          </a:p>
        </p:txBody>
      </p:sp>
      <p:pic>
        <p:nvPicPr>
          <p:cNvPr id="3" name="Picture 2"/>
          <p:cNvPicPr>
            <a:picLocks noChangeAspect="1" noChangeArrowheads="1"/>
          </p:cNvPicPr>
          <p:nvPr/>
        </p:nvPicPr>
        <p:blipFill>
          <a:blip r:embed="rId2" cstate="print"/>
          <a:srcRect/>
          <a:stretch>
            <a:fillRect/>
          </a:stretch>
        </p:blipFill>
        <p:spPr bwMode="auto">
          <a:xfrm>
            <a:off x="6705600" y="0"/>
            <a:ext cx="2076450" cy="206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7772400" cy="4832092"/>
          </a:xfrm>
          <a:prstGeom prst="rect">
            <a:avLst/>
          </a:prstGeom>
        </p:spPr>
        <p:txBody>
          <a:bodyPr wrap="square">
            <a:spAutoFit/>
          </a:bodyPr>
          <a:lstStyle/>
          <a:p>
            <a:r>
              <a:rPr lang="en-US" sz="2800" b="1" dirty="0" smtClean="0"/>
              <a:t>Clean Air Act:</a:t>
            </a:r>
          </a:p>
          <a:p>
            <a:pPr lvl="1">
              <a:buFont typeface="Arial" pitchFamily="34" charset="0"/>
              <a:buChar char="•"/>
            </a:pPr>
            <a:r>
              <a:rPr lang="en-US" sz="2800" dirty="0" smtClean="0"/>
              <a:t>The 1990 Clean Air Act is a </a:t>
            </a:r>
            <a:r>
              <a:rPr lang="en-US" sz="2800" b="1" dirty="0" smtClean="0"/>
              <a:t>federal</a:t>
            </a:r>
            <a:r>
              <a:rPr lang="en-US" sz="2800" dirty="0" smtClean="0"/>
              <a:t> law covering the entire country; </a:t>
            </a:r>
            <a:r>
              <a:rPr lang="en-US" sz="2800" b="1" dirty="0" smtClean="0"/>
              <a:t>states</a:t>
            </a:r>
            <a:r>
              <a:rPr lang="en-US" sz="2800" dirty="0" smtClean="0"/>
              <a:t> do much of the enforcement.</a:t>
            </a:r>
          </a:p>
          <a:p>
            <a:pPr lvl="1">
              <a:buFont typeface="Arial" pitchFamily="34" charset="0"/>
              <a:buChar char="•"/>
            </a:pPr>
            <a:r>
              <a:rPr lang="en-US" sz="2800" dirty="0" smtClean="0"/>
              <a:t>EPA sets limits on how much of a </a:t>
            </a:r>
            <a:r>
              <a:rPr lang="en-US" sz="2800" b="1" dirty="0" smtClean="0"/>
              <a:t>pollutant</a:t>
            </a:r>
            <a:r>
              <a:rPr lang="en-US" sz="2800" dirty="0" smtClean="0"/>
              <a:t> can be in the air anywhere in the United States. This ensures that all Americans have the same basic health and environmental protections.</a:t>
            </a:r>
          </a:p>
          <a:p>
            <a:pPr lvl="1">
              <a:buFont typeface="Arial" pitchFamily="34" charset="0"/>
              <a:buChar char="•"/>
            </a:pPr>
            <a:r>
              <a:rPr lang="en-US" sz="2800" b="1" dirty="0" smtClean="0"/>
              <a:t>States</a:t>
            </a:r>
            <a:r>
              <a:rPr lang="en-US" sz="2800" dirty="0" smtClean="0"/>
              <a:t> may have stronger pollution control laws, but they may not have </a:t>
            </a:r>
            <a:r>
              <a:rPr lang="en-US" sz="2800" b="1" dirty="0" smtClean="0"/>
              <a:t>weaker</a:t>
            </a:r>
            <a:r>
              <a:rPr lang="en-US" sz="2800" dirty="0" smtClean="0"/>
              <a:t> laws than those set for the whole country.</a:t>
            </a:r>
            <a:endParaRPr lang="en-US" sz="2800" dirty="0"/>
          </a:p>
        </p:txBody>
      </p:sp>
      <p:pic>
        <p:nvPicPr>
          <p:cNvPr id="3" name="Picture 2"/>
          <p:cNvPicPr>
            <a:picLocks noChangeAspect="1" noChangeArrowheads="1"/>
          </p:cNvPicPr>
          <p:nvPr/>
        </p:nvPicPr>
        <p:blipFill>
          <a:blip r:embed="rId2" cstate="print"/>
          <a:srcRect/>
          <a:stretch>
            <a:fillRect/>
          </a:stretch>
        </p:blipFill>
        <p:spPr bwMode="auto">
          <a:xfrm>
            <a:off x="8001000" y="381000"/>
            <a:ext cx="84582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Biosphere</a:t>
            </a:r>
            <a:endParaRPr lang="en-US" dirty="0"/>
          </a:p>
        </p:txBody>
      </p:sp>
      <p:sp>
        <p:nvSpPr>
          <p:cNvPr id="3" name="Content Placeholder 2"/>
          <p:cNvSpPr>
            <a:spLocks noGrp="1"/>
          </p:cNvSpPr>
          <p:nvPr>
            <p:ph idx="1"/>
          </p:nvPr>
        </p:nvSpPr>
        <p:spPr/>
        <p:txBody>
          <a:bodyPr/>
          <a:lstStyle/>
          <a:p>
            <a:r>
              <a:rPr lang="en-US" dirty="0" smtClean="0"/>
              <a:t>All the ecosystems of the Earth combined together.</a:t>
            </a:r>
          </a:p>
          <a:p>
            <a:r>
              <a:rPr lang="en-US" dirty="0" smtClean="0"/>
              <a:t>Can support life.</a:t>
            </a:r>
          </a:p>
          <a:p>
            <a:r>
              <a:rPr lang="en-US" dirty="0" smtClean="0"/>
              <a:t>Bio = life       Sphere = circle</a:t>
            </a:r>
          </a:p>
          <a:p>
            <a:pPr>
              <a:buNone/>
            </a:pPr>
            <a:endParaRPr lang="en-US" dirty="0"/>
          </a:p>
        </p:txBody>
      </p:sp>
      <p:pic>
        <p:nvPicPr>
          <p:cNvPr id="4" name="Picture 3" descr="earth45.gif"/>
          <p:cNvPicPr>
            <a:picLocks noChangeAspect="1"/>
          </p:cNvPicPr>
          <p:nvPr/>
        </p:nvPicPr>
        <p:blipFill>
          <a:blip r:embed="rId2" cstate="print"/>
          <a:stretch>
            <a:fillRect/>
          </a:stretch>
        </p:blipFill>
        <p:spPr>
          <a:xfrm>
            <a:off x="3714640" y="3962400"/>
            <a:ext cx="2285129" cy="2438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Biotic Factors</a:t>
            </a:r>
            <a:endParaRPr lang="en-US" dirty="0"/>
          </a:p>
        </p:txBody>
      </p:sp>
      <p:sp>
        <p:nvSpPr>
          <p:cNvPr id="3" name="Content Placeholder 2"/>
          <p:cNvSpPr>
            <a:spLocks noGrp="1"/>
          </p:cNvSpPr>
          <p:nvPr>
            <p:ph idx="1"/>
          </p:nvPr>
        </p:nvSpPr>
        <p:spPr/>
        <p:txBody>
          <a:bodyPr/>
          <a:lstStyle/>
          <a:p>
            <a:r>
              <a:rPr lang="en-US" dirty="0" smtClean="0"/>
              <a:t>All of the LIVING things in an area.</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524000" y="2209800"/>
            <a:ext cx="5943600" cy="41821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Abiotic</a:t>
            </a:r>
            <a:r>
              <a:rPr lang="en-US" dirty="0" smtClean="0"/>
              <a:t> Factors</a:t>
            </a:r>
            <a:endParaRPr lang="en-US" dirty="0"/>
          </a:p>
        </p:txBody>
      </p:sp>
      <p:sp>
        <p:nvSpPr>
          <p:cNvPr id="3" name="Content Placeholder 2"/>
          <p:cNvSpPr>
            <a:spLocks noGrp="1"/>
          </p:cNvSpPr>
          <p:nvPr>
            <p:ph idx="1"/>
          </p:nvPr>
        </p:nvSpPr>
        <p:spPr/>
        <p:txBody>
          <a:bodyPr/>
          <a:lstStyle/>
          <a:p>
            <a:r>
              <a:rPr lang="en-US" dirty="0" smtClean="0"/>
              <a:t>Nonliving things that affect an ecosystem.</a:t>
            </a:r>
          </a:p>
          <a:p>
            <a:pPr lvl="1"/>
            <a:r>
              <a:rPr lang="en-US" dirty="0" smtClean="0"/>
              <a:t>Environmental factors: habitat (pond, lake, ocean, desert, mountain) </a:t>
            </a:r>
          </a:p>
          <a:p>
            <a:pPr lvl="1">
              <a:buNone/>
            </a:pPr>
            <a:r>
              <a:rPr lang="en-US" dirty="0" smtClean="0"/>
              <a:t>					OR </a:t>
            </a:r>
          </a:p>
          <a:p>
            <a:pPr lvl="1"/>
            <a:r>
              <a:rPr lang="en-US" dirty="0" smtClean="0"/>
              <a:t>Weather such as temperature, cloud cover, rain, snow, hurricanes</a:t>
            </a:r>
          </a:p>
          <a:p>
            <a:pPr>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4572000"/>
            <a:ext cx="4724400" cy="228600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4648200" y="4572000"/>
            <a:ext cx="44958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biotic and </a:t>
            </a:r>
            <a:r>
              <a:rPr lang="en-US" dirty="0" err="1" smtClean="0"/>
              <a:t>abiotic</a:t>
            </a:r>
            <a:r>
              <a:rPr lang="en-US" dirty="0" smtClean="0"/>
              <a:t> factors related?</a:t>
            </a:r>
            <a:endParaRPr lang="en-US" dirty="0"/>
          </a:p>
        </p:txBody>
      </p:sp>
      <p:sp>
        <p:nvSpPr>
          <p:cNvPr id="3" name="Content Placeholder 2"/>
          <p:cNvSpPr>
            <a:spLocks noGrp="1"/>
          </p:cNvSpPr>
          <p:nvPr>
            <p:ph idx="1"/>
          </p:nvPr>
        </p:nvSpPr>
        <p:spPr>
          <a:xfrm>
            <a:off x="381000" y="1600200"/>
            <a:ext cx="8229600" cy="4525963"/>
          </a:xfrm>
        </p:spPr>
        <p:txBody>
          <a:bodyPr/>
          <a:lstStyle/>
          <a:p>
            <a:r>
              <a:rPr lang="en-US" smtClean="0"/>
              <a:t>An ecosystem </a:t>
            </a:r>
            <a:r>
              <a:rPr lang="en-US" dirty="0" smtClean="0"/>
              <a:t>is the sum of all the biotic and </a:t>
            </a:r>
            <a:r>
              <a:rPr lang="en-US" dirty="0" err="1" smtClean="0"/>
              <a:t>abiotic</a:t>
            </a:r>
            <a:r>
              <a:rPr lang="en-US" dirty="0" smtClean="0"/>
              <a:t> factors.</a:t>
            </a:r>
          </a:p>
          <a:p>
            <a:endParaRPr lang="en-US" dirty="0"/>
          </a:p>
          <a:p>
            <a:r>
              <a:rPr lang="en-US" dirty="0" smtClean="0"/>
              <a:t>Ecosystem =  Biotic factors + </a:t>
            </a:r>
            <a:r>
              <a:rPr lang="en-US" dirty="0" err="1" smtClean="0"/>
              <a:t>Abiotic</a:t>
            </a:r>
            <a:r>
              <a:rPr lang="en-US" dirty="0" smtClean="0"/>
              <a:t> factors</a:t>
            </a:r>
          </a:p>
          <a:p>
            <a:pPr>
              <a:buNone/>
            </a:pPr>
            <a:endParaRPr lang="en-US" dirty="0" smtClean="0"/>
          </a:p>
          <a:p>
            <a:endParaRPr lang="en-US" dirty="0" smtClean="0"/>
          </a:p>
          <a:p>
            <a:pPr>
              <a:buNone/>
            </a:pPr>
            <a:endParaRPr lang="en-US" dirty="0"/>
          </a:p>
        </p:txBody>
      </p:sp>
      <p:pic>
        <p:nvPicPr>
          <p:cNvPr id="7" name="Picture 2"/>
          <p:cNvPicPr>
            <a:picLocks noChangeAspect="1" noChangeArrowheads="1"/>
          </p:cNvPicPr>
          <p:nvPr/>
        </p:nvPicPr>
        <p:blipFill>
          <a:blip r:embed="rId2" cstate="print"/>
          <a:srcRect/>
          <a:stretch>
            <a:fillRect/>
          </a:stretch>
        </p:blipFill>
        <p:spPr bwMode="auto">
          <a:xfrm>
            <a:off x="3124200" y="3886200"/>
            <a:ext cx="2638425" cy="24053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1737</Words>
  <Application>Microsoft Office PowerPoint</Application>
  <PresentationFormat>On-screen Show (4:3)</PresentationFormat>
  <Paragraphs>184</Paragraphs>
  <Slides>53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Calibri</vt:lpstr>
      <vt:lpstr>Office Theme</vt:lpstr>
      <vt:lpstr>Ecology</vt:lpstr>
      <vt:lpstr>What is Ecology?</vt:lpstr>
      <vt:lpstr>Levels of Ecology</vt:lpstr>
      <vt:lpstr>Organism, Population and Community</vt:lpstr>
      <vt:lpstr>Ecosystem</vt:lpstr>
      <vt:lpstr>Biosphere</vt:lpstr>
      <vt:lpstr>Biotic Factors</vt:lpstr>
      <vt:lpstr>Abiotic Factors</vt:lpstr>
      <vt:lpstr>How are biotic and abiotic factors related?</vt:lpstr>
      <vt:lpstr>Habitat</vt:lpstr>
      <vt:lpstr>Niche</vt:lpstr>
      <vt:lpstr>Populations and Relationships within Populations</vt:lpstr>
      <vt:lpstr>Carrying Capacity</vt:lpstr>
      <vt:lpstr>Carrying Capacities</vt:lpstr>
      <vt:lpstr>Growth Curves</vt:lpstr>
      <vt:lpstr>How large is your population?</vt:lpstr>
      <vt:lpstr>How large is your population?</vt:lpstr>
      <vt:lpstr>Competition</vt:lpstr>
      <vt:lpstr>Predator-Prey</vt:lpstr>
      <vt:lpstr>Symbiotic Relationships</vt:lpstr>
      <vt:lpstr>Mutualism</vt:lpstr>
      <vt:lpstr>Commensalism</vt:lpstr>
      <vt:lpstr>Parasitism</vt:lpstr>
      <vt:lpstr>What would it be?</vt:lpstr>
      <vt:lpstr>PowerPoint Presentation</vt:lpstr>
      <vt:lpstr>Food Chains &amp; The Carbon Cycle</vt:lpstr>
      <vt:lpstr>Food Chains/Food Webs</vt:lpstr>
      <vt:lpstr>PowerPoint Presentation</vt:lpstr>
      <vt:lpstr>Producers</vt:lpstr>
      <vt:lpstr>Consumers</vt:lpstr>
      <vt:lpstr>PowerPoint Presentation</vt:lpstr>
      <vt:lpstr>Decomposers</vt:lpstr>
      <vt:lpstr>We’re All Connected!!!</vt:lpstr>
      <vt:lpstr>Energy Flow in a Food Web</vt:lpstr>
      <vt:lpstr>PowerPoint Presentation</vt:lpstr>
      <vt:lpstr>Therefore…</vt:lpstr>
      <vt:lpstr>The Carbon Cycle</vt:lpstr>
      <vt:lpstr>Carbon Cycle</vt:lpstr>
      <vt:lpstr>PowerPoint Presentation</vt:lpstr>
      <vt:lpstr>Processes Involved…..</vt:lpstr>
      <vt:lpstr>Processes Involved….</vt:lpstr>
      <vt:lpstr>Human Impact on the Environment</vt:lpstr>
      <vt:lpstr>Biomagnification</vt:lpstr>
      <vt:lpstr>PowerPoint Presentation</vt:lpstr>
      <vt:lpstr>Air Pollution &amp; Acid Rain</vt:lpstr>
      <vt:lpstr>Acid Rain Destroys Plants &amp; Animals</vt:lpstr>
      <vt:lpstr>Climate Change</vt:lpstr>
      <vt:lpstr>Loss of Biodiversity (Extinctions)</vt:lpstr>
      <vt:lpstr>What Are We Doing To Help?</vt:lpstr>
      <vt:lpstr>PowerPoint Presentation</vt:lpstr>
      <vt:lpstr>PowerPoint Presentation</vt:lpstr>
      <vt:lpstr>PowerPoint Presentation</vt:lpstr>
      <vt:lpstr>PowerPoint Presentation</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dc:title>
  <dc:creator>knaylor</dc:creator>
  <cp:lastModifiedBy>knaylor</cp:lastModifiedBy>
  <cp:revision>54</cp:revision>
  <dcterms:created xsi:type="dcterms:W3CDTF">2012-01-04T17:26:43Z</dcterms:created>
  <dcterms:modified xsi:type="dcterms:W3CDTF">2017-05-15T17:43:53Z</dcterms:modified>
</cp:coreProperties>
</file>