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7" r:id="rId3"/>
    <p:sldId id="258" r:id="rId4"/>
    <p:sldId id="259" r:id="rId5"/>
    <p:sldId id="260" r:id="rId6"/>
    <p:sldId id="280" r:id="rId7"/>
    <p:sldId id="261" r:id="rId8"/>
    <p:sldId id="263" r:id="rId9"/>
    <p:sldId id="264" r:id="rId10"/>
    <p:sldId id="279" r:id="rId11"/>
    <p:sldId id="265" r:id="rId12"/>
    <p:sldId id="266" r:id="rId13"/>
    <p:sldId id="267" r:id="rId14"/>
    <p:sldId id="268" r:id="rId15"/>
    <p:sldId id="281" r:id="rId16"/>
    <p:sldId id="282" r:id="rId17"/>
    <p:sldId id="269" r:id="rId18"/>
    <p:sldId id="270" r:id="rId19"/>
    <p:sldId id="271" r:id="rId20"/>
    <p:sldId id="272" r:id="rId21"/>
    <p:sldId id="274" r:id="rId22"/>
    <p:sldId id="275" r:id="rId23"/>
    <p:sldId id="273" r:id="rId24"/>
    <p:sldId id="276" r:id="rId25"/>
    <p:sldId id="277" r:id="rId26"/>
    <p:sldId id="278"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46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7C6311-3C09-4E6B-B5C0-F54B214E545E}" type="datetimeFigureOut">
              <a:rPr lang="en-US" smtClean="0"/>
              <a:pPr/>
              <a:t>12/18/2017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723A1-01BC-4D97-A3E5-050F937AC3AE}" type="slidenum">
              <a:rPr lang="en-US" smtClean="0"/>
              <a:pPr/>
              <a:t>‹#›</a:t>
            </a:fld>
            <a:endParaRPr lang="en-US"/>
          </a:p>
        </p:txBody>
      </p:sp>
    </p:spTree>
    <p:extLst>
      <p:ext uri="{BB962C8B-B14F-4D97-AF65-F5344CB8AC3E}">
        <p14:creationId xmlns:p14="http://schemas.microsoft.com/office/powerpoint/2010/main" val="51928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Without upwelling, nutrients are scarce and plankton populations decline. Since plankton form the base of the food web, fish cannot find food, and fish numbers decrease as well. All the animals that eat fish, including birds and humans, are affected by the decline in fish.</a:t>
            </a:r>
            <a:endParaRPr lang="en-US" dirty="0"/>
          </a:p>
        </p:txBody>
      </p:sp>
      <p:sp>
        <p:nvSpPr>
          <p:cNvPr id="4" name="Slide Number Placeholder 3"/>
          <p:cNvSpPr>
            <a:spLocks noGrp="1"/>
          </p:cNvSpPr>
          <p:nvPr>
            <p:ph type="sldNum" sz="quarter" idx="10"/>
          </p:nvPr>
        </p:nvSpPr>
        <p:spPr/>
        <p:txBody>
          <a:bodyPr/>
          <a:lstStyle/>
          <a:p>
            <a:fld id="{6BB723A1-01BC-4D97-A3E5-050F937AC3AE}" type="slidenum">
              <a:rPr lang="en-US" smtClean="0"/>
              <a:pPr/>
              <a:t>5</a:t>
            </a:fld>
            <a:endParaRPr lang="en-US"/>
          </a:p>
        </p:txBody>
      </p:sp>
    </p:spTree>
    <p:extLst>
      <p:ext uri="{BB962C8B-B14F-4D97-AF65-F5344CB8AC3E}">
        <p14:creationId xmlns:p14="http://schemas.microsoft.com/office/powerpoint/2010/main" val="426744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CO2 released by different fossil fuels</a:t>
            </a:r>
            <a:endParaRPr lang="en-US" dirty="0"/>
          </a:p>
        </p:txBody>
      </p:sp>
      <p:sp>
        <p:nvSpPr>
          <p:cNvPr id="4" name="Slide Number Placeholder 3"/>
          <p:cNvSpPr>
            <a:spLocks noGrp="1"/>
          </p:cNvSpPr>
          <p:nvPr>
            <p:ph type="sldNum" sz="quarter" idx="10"/>
          </p:nvPr>
        </p:nvSpPr>
        <p:spPr/>
        <p:txBody>
          <a:bodyPr/>
          <a:lstStyle/>
          <a:p>
            <a:fld id="{6BB723A1-01BC-4D97-A3E5-050F937AC3AE}" type="slidenum">
              <a:rPr lang="en-US" smtClean="0"/>
              <a:pPr/>
              <a:t>21</a:t>
            </a:fld>
            <a:endParaRPr lang="en-US"/>
          </a:p>
        </p:txBody>
      </p:sp>
    </p:spTree>
    <p:extLst>
      <p:ext uri="{BB962C8B-B14F-4D97-AF65-F5344CB8AC3E}">
        <p14:creationId xmlns:p14="http://schemas.microsoft.com/office/powerpoint/2010/main" val="381101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Ocean acidification</a:t>
            </a:r>
            <a:r>
              <a:rPr lang="en-US" sz="1200" b="0" i="0" kern="1200" dirty="0" smtClean="0">
                <a:solidFill>
                  <a:schemeClr val="tx1"/>
                </a:solidFill>
                <a:effectLst/>
                <a:latin typeface="+mn-lt"/>
                <a:ea typeface="+mn-ea"/>
                <a:cs typeface="+mn-cs"/>
              </a:rPr>
              <a:t> is the ongoing decrease in the pH of the Earth's oceans, caused by the uptake of carbon dioxide (CO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from the atmosphere. An estimated 30–40% of the carbon dioxide from human activity released into the atmosphere dissolves into oceans, rivers and lakes.</a:t>
            </a:r>
            <a:endParaRPr lang="en-US" dirty="0"/>
          </a:p>
        </p:txBody>
      </p:sp>
      <p:sp>
        <p:nvSpPr>
          <p:cNvPr id="4" name="Slide Number Placeholder 3"/>
          <p:cNvSpPr>
            <a:spLocks noGrp="1"/>
          </p:cNvSpPr>
          <p:nvPr>
            <p:ph type="sldNum" sz="quarter" idx="10"/>
          </p:nvPr>
        </p:nvSpPr>
        <p:spPr/>
        <p:txBody>
          <a:bodyPr/>
          <a:lstStyle/>
          <a:p>
            <a:fld id="{6BB723A1-01BC-4D97-A3E5-050F937AC3AE}" type="slidenum">
              <a:rPr lang="en-US" smtClean="0"/>
              <a:pPr/>
              <a:t>25</a:t>
            </a:fld>
            <a:endParaRPr lang="en-US"/>
          </a:p>
        </p:txBody>
      </p:sp>
    </p:spTree>
    <p:extLst>
      <p:ext uri="{BB962C8B-B14F-4D97-AF65-F5344CB8AC3E}">
        <p14:creationId xmlns:p14="http://schemas.microsoft.com/office/powerpoint/2010/main" val="342293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9389321-E710-4E22-81D1-1196471D0A77}" type="datetimeFigureOut">
              <a:rPr lang="en-US" smtClean="0"/>
              <a:pPr/>
              <a:t>12/18/2017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6D591B6C-20EB-4150-AD50-6187E026EBD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389321-E710-4E22-81D1-1196471D0A77}" type="datetimeFigureOut">
              <a:rPr lang="en-US" smtClean="0"/>
              <a:pPr/>
              <a:t>12/18/2017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591B6C-20EB-4150-AD50-6187E026EB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389321-E710-4E22-81D1-1196471D0A77}" type="datetimeFigureOut">
              <a:rPr lang="en-US" smtClean="0"/>
              <a:pPr/>
              <a:t>12/18/2017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591B6C-20EB-4150-AD50-6187E026EB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389321-E710-4E22-81D1-1196471D0A77}" type="datetimeFigureOut">
              <a:rPr lang="en-US" smtClean="0"/>
              <a:pPr/>
              <a:t>12/18/2017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591B6C-20EB-4150-AD50-6187E026EB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9389321-E710-4E22-81D1-1196471D0A77}" type="datetimeFigureOut">
              <a:rPr lang="en-US" smtClean="0"/>
              <a:pPr/>
              <a:t>12/18/2017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591B6C-20EB-4150-AD50-6187E026EBD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389321-E710-4E22-81D1-1196471D0A77}" type="datetimeFigureOut">
              <a:rPr lang="en-US" smtClean="0"/>
              <a:pPr/>
              <a:t>12/18/2017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591B6C-20EB-4150-AD50-6187E026EB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9389321-E710-4E22-81D1-1196471D0A77}" type="datetimeFigureOut">
              <a:rPr lang="en-US" smtClean="0"/>
              <a:pPr/>
              <a:t>12/18/2017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D591B6C-20EB-4150-AD50-6187E026EB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9389321-E710-4E22-81D1-1196471D0A77}" type="datetimeFigureOut">
              <a:rPr lang="en-US" smtClean="0"/>
              <a:pPr/>
              <a:t>12/18/2017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D591B6C-20EB-4150-AD50-6187E026EB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9389321-E710-4E22-81D1-1196471D0A77}" type="datetimeFigureOut">
              <a:rPr lang="en-US" smtClean="0"/>
              <a:pPr/>
              <a:t>12/18/2017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D591B6C-20EB-4150-AD50-6187E026EBD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389321-E710-4E22-81D1-1196471D0A77}" type="datetimeFigureOut">
              <a:rPr lang="en-US" smtClean="0"/>
              <a:pPr/>
              <a:t>12/18/2017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591B6C-20EB-4150-AD50-6187E026EB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9389321-E710-4E22-81D1-1196471D0A77}" type="datetimeFigureOut">
              <a:rPr lang="en-US" smtClean="0"/>
              <a:pPr/>
              <a:t>12/18/2017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591B6C-20EB-4150-AD50-6187E026EBD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9389321-E710-4E22-81D1-1196471D0A77}" type="datetimeFigureOut">
              <a:rPr lang="en-US" smtClean="0"/>
              <a:pPr/>
              <a:t>12/18/2017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D591B6C-20EB-4150-AD50-6187E026EBD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wftv.com/videos/weather/el-nino-la-nina-shift/vc8k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hannel.nationalgeographic.com/channel/videos/ice-age-cycl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rogerwendell.com/images/recycle/recycle_logo.gi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Climate Change</a:t>
            </a:r>
            <a:endParaRPr lang="en-US" dirty="0"/>
          </a:p>
        </p:txBody>
      </p:sp>
      <p:sp>
        <p:nvSpPr>
          <p:cNvPr id="3" name="Subtitle 2"/>
          <p:cNvSpPr>
            <a:spLocks noGrp="1"/>
          </p:cNvSpPr>
          <p:nvPr>
            <p:ph type="subTitle" idx="1"/>
          </p:nvPr>
        </p:nvSpPr>
        <p:spPr/>
        <p:txBody>
          <a:bodyPr/>
          <a:lstStyle/>
          <a:p>
            <a:endParaRPr lang="en-US" dirty="0"/>
          </a:p>
        </p:txBody>
      </p:sp>
      <p:pic>
        <p:nvPicPr>
          <p:cNvPr id="74756" name="Picture 4" descr="http://www.saintpetersblog.com/wp-content/uploads/2014/06/climate-change5.jpg"/>
          <p:cNvPicPr>
            <a:picLocks noChangeAspect="1" noChangeArrowheads="1"/>
          </p:cNvPicPr>
          <p:nvPr/>
        </p:nvPicPr>
        <p:blipFill>
          <a:blip r:embed="rId2" cstate="print"/>
          <a:srcRect/>
          <a:stretch>
            <a:fillRect/>
          </a:stretch>
        </p:blipFill>
        <p:spPr bwMode="auto">
          <a:xfrm>
            <a:off x="1143000" y="1905000"/>
            <a:ext cx="7772400" cy="43719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hlinkClick r:id="rId2"/>
              </a:rPr>
              <a:t>http://www.wftv.com/videos/weather/el-nino-la-nina-shift/vc8kD/</a:t>
            </a:r>
            <a:endParaRPr lang="en-US" dirty="0" smtClean="0"/>
          </a:p>
        </p:txBody>
      </p:sp>
      <p:pic>
        <p:nvPicPr>
          <p:cNvPr id="39940" name="Picture 4" descr="http://podaac.jpl.nasa.gov/sites/default/files/content/ssta_dec2009_dec2010-2.PNG"/>
          <p:cNvPicPr>
            <a:picLocks noChangeAspect="1" noChangeArrowheads="1"/>
          </p:cNvPicPr>
          <p:nvPr/>
        </p:nvPicPr>
        <p:blipFill>
          <a:blip r:embed="rId3" cstate="print"/>
          <a:srcRect/>
          <a:stretch>
            <a:fillRect/>
          </a:stretch>
        </p:blipFill>
        <p:spPr bwMode="auto">
          <a:xfrm>
            <a:off x="1295400" y="609600"/>
            <a:ext cx="7579406" cy="4419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Climate Change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Caused by changes:</a:t>
            </a:r>
          </a:p>
          <a:p>
            <a:pPr lvl="1"/>
            <a:r>
              <a:rPr lang="en-US" dirty="0" smtClean="0"/>
              <a:t>in the amount of energy the Sun produces over years.</a:t>
            </a:r>
          </a:p>
          <a:p>
            <a:pPr lvl="1"/>
            <a:r>
              <a:rPr lang="en-US" dirty="0" smtClean="0"/>
              <a:t>in the positions of the continents over millions of years.</a:t>
            </a:r>
          </a:p>
          <a:p>
            <a:pPr lvl="1"/>
            <a:r>
              <a:rPr lang="en-US" dirty="0" smtClean="0"/>
              <a:t>in the tilt of Earth's axis and orbit over thousands of years.</a:t>
            </a:r>
          </a:p>
          <a:p>
            <a:pPr lvl="1"/>
            <a:r>
              <a:rPr lang="en-US" dirty="0" smtClean="0"/>
              <a:t>that are sudden and dramatic because of random catastrophic events, such as a large asteroid impact.</a:t>
            </a:r>
          </a:p>
          <a:p>
            <a:pPr lvl="1"/>
            <a:r>
              <a:rPr lang="en-US" dirty="0" smtClean="0"/>
              <a:t>in greenhouse gases in the atmosphere, caused naturally or by human activities.</a:t>
            </a:r>
          </a:p>
          <a:p>
            <a:pPr lv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Variation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amount of energy the Sun radiates is variable.</a:t>
            </a:r>
          </a:p>
          <a:p>
            <a:r>
              <a:rPr lang="en-US" b="1" i="1" dirty="0" smtClean="0"/>
              <a:t>Sunspots</a:t>
            </a:r>
            <a:r>
              <a:rPr lang="en-US" dirty="0" smtClean="0"/>
              <a:t> are magnetic storms on the Sun’s surface that increase and decrease over an 11 year cycle.</a:t>
            </a:r>
          </a:p>
          <a:p>
            <a:r>
              <a:rPr lang="en-US" dirty="0" smtClean="0"/>
              <a:t>There is no known 11 year cycle in climate variability.</a:t>
            </a:r>
          </a:p>
          <a:p>
            <a:pPr lvl="1"/>
            <a:r>
              <a:rPr lang="en-US" dirty="0" smtClean="0"/>
              <a:t>Variation is tiny compared to total amount of solar radiation.</a:t>
            </a:r>
          </a:p>
          <a:p>
            <a:pPr lvl="1"/>
            <a:r>
              <a:rPr lang="en-US" dirty="0" smtClean="0"/>
              <a:t>The Little Ice Age (14-19</a:t>
            </a:r>
            <a:r>
              <a:rPr lang="en-US" baseline="30000" dirty="0" smtClean="0"/>
              <a:t>th</a:t>
            </a:r>
            <a:r>
              <a:rPr lang="en-US" dirty="0" smtClean="0"/>
              <a:t> centuries) does correspond to a time when there were no sunspots.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a:t>
            </a:r>
            <a:endParaRPr lang="en-US" dirty="0"/>
          </a:p>
        </p:txBody>
      </p:sp>
      <p:sp>
        <p:nvSpPr>
          <p:cNvPr id="3" name="Content Placeholder 2"/>
          <p:cNvSpPr>
            <a:spLocks noGrp="1"/>
          </p:cNvSpPr>
          <p:nvPr>
            <p:ph idx="1"/>
          </p:nvPr>
        </p:nvSpPr>
        <p:spPr/>
        <p:txBody>
          <a:bodyPr/>
          <a:lstStyle/>
          <a:p>
            <a:r>
              <a:rPr lang="en-US" dirty="0" smtClean="0"/>
              <a:t>Over millions of years as seas open and close, ocean currents may distribute heat differently.</a:t>
            </a:r>
          </a:p>
          <a:p>
            <a:pPr marL="742950" lvl="2" indent="-342900"/>
            <a:r>
              <a:rPr lang="en-US" dirty="0" smtClean="0"/>
              <a:t>When continents separate heat is more evenly distributed.</a:t>
            </a:r>
          </a:p>
          <a:p>
            <a:pPr marL="742950" lvl="2" indent="-342900"/>
            <a:r>
              <a:rPr lang="en-US" dirty="0" smtClean="0"/>
              <a:t>When continents are located near the poles, ice can accumulate, leading to a global ice age. </a:t>
            </a:r>
          </a:p>
          <a:p>
            <a:pPr marL="342900" lvl="1" indent="-342900">
              <a:buFont typeface="Arial" pitchFamily="34" charset="0"/>
              <a:buChar char="•"/>
            </a:pPr>
            <a:r>
              <a:rPr lang="en-US" dirty="0" smtClean="0"/>
              <a:t>Volcanic eruptions send small particles and ash into the atmosphere, which can block sunlight.</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Milankovitch</a:t>
            </a:r>
            <a:r>
              <a:rPr lang="en-US" dirty="0" smtClean="0"/>
              <a:t> Cycles</a:t>
            </a:r>
            <a:endParaRPr lang="en-US" dirty="0"/>
          </a:p>
        </p:txBody>
      </p:sp>
      <p:sp>
        <p:nvSpPr>
          <p:cNvPr id="3" name="Content Placeholder 2"/>
          <p:cNvSpPr>
            <a:spLocks noGrp="1"/>
          </p:cNvSpPr>
          <p:nvPr>
            <p:ph idx="1"/>
          </p:nvPr>
        </p:nvSpPr>
        <p:spPr>
          <a:xfrm>
            <a:off x="2743200" y="1219200"/>
            <a:ext cx="6202680" cy="5334000"/>
          </a:xfrm>
        </p:spPr>
        <p:txBody>
          <a:bodyPr>
            <a:normAutofit fontScale="92500" lnSpcReduction="10000"/>
          </a:bodyPr>
          <a:lstStyle/>
          <a:p>
            <a:r>
              <a:rPr lang="en-US" dirty="0" smtClean="0"/>
              <a:t>Are a variation in Earth’s position relative to the Sun.</a:t>
            </a:r>
          </a:p>
          <a:p>
            <a:pPr lvl="1"/>
            <a:r>
              <a:rPr lang="en-US" dirty="0" smtClean="0"/>
              <a:t>Due to Earth’s orbit, tilt, and wobble</a:t>
            </a:r>
          </a:p>
          <a:p>
            <a:pPr>
              <a:lnSpc>
                <a:spcPct val="90000"/>
              </a:lnSpc>
              <a:buNone/>
            </a:pPr>
            <a:r>
              <a:rPr lang="en-US" b="1" dirty="0" smtClean="0"/>
              <a:t>Earth’s Orbit:</a:t>
            </a:r>
          </a:p>
          <a:p>
            <a:pPr lvl="1">
              <a:lnSpc>
                <a:spcPct val="90000"/>
              </a:lnSpc>
            </a:pPr>
            <a:r>
              <a:rPr lang="en-US" dirty="0" smtClean="0"/>
              <a:t>The shape of the orbit appears to change in cycles of 100,000 years – it becomes less elliptical and more circular.</a:t>
            </a:r>
          </a:p>
          <a:p>
            <a:pPr lvl="1">
              <a:lnSpc>
                <a:spcPct val="90000"/>
              </a:lnSpc>
            </a:pPr>
            <a:r>
              <a:rPr lang="en-US" dirty="0" smtClean="0"/>
              <a:t>If it is more elliptical, there is a greater difference in solar radiation between winter and summer.</a:t>
            </a:r>
          </a:p>
          <a:p>
            <a:pPr lvl="1">
              <a:lnSpc>
                <a:spcPct val="90000"/>
              </a:lnSpc>
            </a:pPr>
            <a:r>
              <a:rPr lang="en-US" dirty="0" smtClean="0"/>
              <a:t>When the orbit is more circular, the difference between seasons is more moderate.</a:t>
            </a:r>
          </a:p>
          <a:p>
            <a:endParaRPr lang="en-US" dirty="0"/>
          </a:p>
        </p:txBody>
      </p:sp>
      <p:pic>
        <p:nvPicPr>
          <p:cNvPr id="12290" name="Picture 2" descr="http://1.bp.blogspot.com/-AXtAZgfRRaM/UoeieH18pMI/AAAAAAAABQ0/M5zL0WdKEts/s1600/milankovitch_cycles+origin+grahamhancock+origin.png"/>
          <p:cNvPicPr>
            <a:picLocks noChangeAspect="1" noChangeArrowheads="1"/>
          </p:cNvPicPr>
          <p:nvPr/>
        </p:nvPicPr>
        <p:blipFill>
          <a:blip r:embed="rId2" cstate="print"/>
          <a:srcRect t="10638" r="61702" b="6383"/>
          <a:stretch>
            <a:fillRect/>
          </a:stretch>
        </p:blipFill>
        <p:spPr bwMode="auto">
          <a:xfrm>
            <a:off x="0" y="2286000"/>
            <a:ext cx="2743200" cy="2971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38400" y="304800"/>
            <a:ext cx="6495288" cy="6400800"/>
          </a:xfrm>
        </p:spPr>
        <p:txBody>
          <a:bodyPr>
            <a:normAutofit fontScale="85000" lnSpcReduction="20000"/>
          </a:bodyPr>
          <a:lstStyle/>
          <a:p>
            <a:pPr marL="609600" indent="-609600">
              <a:buNone/>
            </a:pPr>
            <a:r>
              <a:rPr lang="en-US" sz="2800" b="1" dirty="0" smtClean="0"/>
              <a:t>Earth’s Tilt</a:t>
            </a:r>
            <a:r>
              <a:rPr lang="en-US" sz="2800" dirty="0" smtClean="0"/>
              <a:t>:</a:t>
            </a:r>
          </a:p>
          <a:p>
            <a:pPr marL="990600" lvl="1" indent="-533400">
              <a:buFontTx/>
              <a:buChar char="•"/>
            </a:pPr>
            <a:r>
              <a:rPr lang="en-US" sz="2600" dirty="0" smtClean="0"/>
              <a:t>The tilt varies about 1 degree every 41,000 years. </a:t>
            </a:r>
          </a:p>
          <a:p>
            <a:pPr marL="990600" lvl="1" indent="-533400">
              <a:buFontTx/>
              <a:buChar char="•"/>
            </a:pPr>
            <a:r>
              <a:rPr lang="en-US" sz="2600" dirty="0" smtClean="0"/>
              <a:t>Ranges from 22.1</a:t>
            </a:r>
            <a:r>
              <a:rPr lang="en-US" sz="2600" dirty="0" smtClean="0">
                <a:sym typeface="Symbol"/>
              </a:rPr>
              <a:t></a:t>
            </a:r>
            <a:r>
              <a:rPr lang="en-US" sz="2600" dirty="0" smtClean="0"/>
              <a:t> to 24.5</a:t>
            </a:r>
            <a:r>
              <a:rPr lang="en-US" sz="2600" dirty="0" smtClean="0">
                <a:sym typeface="Symbol"/>
              </a:rPr>
              <a:t></a:t>
            </a:r>
            <a:endParaRPr lang="en-US" sz="2600" dirty="0" smtClean="0"/>
          </a:p>
          <a:p>
            <a:pPr marL="990600" lvl="1" indent="-533400">
              <a:buFontTx/>
              <a:buChar char="•"/>
            </a:pPr>
            <a:r>
              <a:rPr lang="en-US" sz="2600" dirty="0" smtClean="0"/>
              <a:t>The current tilt is about 23.5</a:t>
            </a:r>
            <a:r>
              <a:rPr lang="en-US" sz="2600" dirty="0" smtClean="0">
                <a:sym typeface="Symbol"/>
              </a:rPr>
              <a:t></a:t>
            </a:r>
            <a:endParaRPr lang="en-US" sz="2600" dirty="0" smtClean="0"/>
          </a:p>
          <a:p>
            <a:pPr marL="990600" lvl="1" indent="-533400">
              <a:buFontTx/>
              <a:buChar char="•"/>
            </a:pPr>
            <a:r>
              <a:rPr lang="en-US" sz="2600" dirty="0" smtClean="0"/>
              <a:t>When the tilt angle is smaller, summers and winters differ less in temperature. </a:t>
            </a:r>
          </a:p>
          <a:p>
            <a:pPr marL="990600" lvl="1" indent="-533400">
              <a:buFontTx/>
              <a:buChar char="•"/>
            </a:pPr>
            <a:r>
              <a:rPr lang="en-US" sz="2600" dirty="0" smtClean="0"/>
              <a:t>An increase in tilt will be the opposite.</a:t>
            </a:r>
          </a:p>
          <a:p>
            <a:pPr marL="609600" indent="-609600">
              <a:buNone/>
            </a:pPr>
            <a:r>
              <a:rPr lang="en-US" sz="2800" b="1" dirty="0" smtClean="0"/>
              <a:t>Earth Wobbles:</a:t>
            </a:r>
            <a:endParaRPr lang="en-US" sz="2800" dirty="0" smtClean="0"/>
          </a:p>
          <a:p>
            <a:pPr marL="990600" lvl="1" indent="-533400"/>
            <a:r>
              <a:rPr lang="en-US" sz="2600" dirty="0" smtClean="0"/>
              <a:t>Over a period of 27,000 years, the Earth’s axis might tilt in the other direction or “wobble”</a:t>
            </a:r>
          </a:p>
          <a:p>
            <a:pPr marL="990600" lvl="1" indent="-533400"/>
            <a:r>
              <a:rPr lang="en-US" sz="2600" dirty="0" smtClean="0"/>
              <a:t>Northern Hemisphere points toward the Sun when the Earth is closest to the Sun.</a:t>
            </a:r>
          </a:p>
          <a:p>
            <a:pPr marL="1237488" lvl="2" indent="-533400"/>
            <a:r>
              <a:rPr lang="en-US" sz="2200" dirty="0" smtClean="0"/>
              <a:t>Summers are much warmer and winters are much colder.</a:t>
            </a:r>
          </a:p>
          <a:p>
            <a:pPr marL="990600" lvl="1" indent="-533400"/>
            <a:r>
              <a:rPr lang="en-US" sz="2600" dirty="0" smtClean="0"/>
              <a:t>Opposite extreme: Northern Hemisphere pints toward the Sun when farthest from the Sun.</a:t>
            </a:r>
          </a:p>
          <a:p>
            <a:pPr marL="1237488" lvl="2" indent="-533400"/>
            <a:r>
              <a:rPr lang="en-US" sz="2200" dirty="0" smtClean="0"/>
              <a:t>Chilly summers and warmer winters</a:t>
            </a:r>
          </a:p>
          <a:p>
            <a:endParaRPr lang="en-US" dirty="0"/>
          </a:p>
        </p:txBody>
      </p:sp>
      <p:pic>
        <p:nvPicPr>
          <p:cNvPr id="43010" name="Picture 2" descr="http://1.bp.blogspot.com/-AXtAZgfRRaM/UoeieH18pMI/AAAAAAAABQ0/M5zL0WdKEts/s1600/milankovitch_cycles+origin+grahamhancock+origin.png"/>
          <p:cNvPicPr>
            <a:picLocks noChangeAspect="1" noChangeArrowheads="1"/>
          </p:cNvPicPr>
          <p:nvPr/>
        </p:nvPicPr>
        <p:blipFill>
          <a:blip r:embed="rId2" cstate="print"/>
          <a:srcRect l="40327" r="26975" b="10638"/>
          <a:stretch>
            <a:fillRect/>
          </a:stretch>
        </p:blipFill>
        <p:spPr bwMode="auto">
          <a:xfrm>
            <a:off x="152400" y="0"/>
            <a:ext cx="2286000" cy="3200400"/>
          </a:xfrm>
          <a:prstGeom prst="rect">
            <a:avLst/>
          </a:prstGeom>
          <a:noFill/>
        </p:spPr>
      </p:pic>
      <p:pic>
        <p:nvPicPr>
          <p:cNvPr id="43012" name="Picture 4" descr="http://1.bp.blogspot.com/-AXtAZgfRRaM/UoeieH18pMI/AAAAAAAABQ0/M5zL0WdKEts/s1600/milankovitch_cycles+origin+grahamhancock+origin.png"/>
          <p:cNvPicPr>
            <a:picLocks noChangeAspect="1" noChangeArrowheads="1"/>
          </p:cNvPicPr>
          <p:nvPr/>
        </p:nvPicPr>
        <p:blipFill>
          <a:blip r:embed="rId2" cstate="print"/>
          <a:srcRect l="73025" t="2128" b="2128"/>
          <a:stretch>
            <a:fillRect/>
          </a:stretch>
        </p:blipFill>
        <p:spPr bwMode="auto">
          <a:xfrm>
            <a:off x="304800" y="3200399"/>
            <a:ext cx="1962149" cy="356754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When these three variations are charted out, a climate pattern of about 100,000 years emerges. </a:t>
            </a:r>
          </a:p>
          <a:p>
            <a:r>
              <a:rPr lang="en-US" dirty="0" smtClean="0"/>
              <a:t>Ice ages correspond closely with </a:t>
            </a:r>
            <a:r>
              <a:rPr lang="en-US" dirty="0" err="1" smtClean="0"/>
              <a:t>Milankovitch</a:t>
            </a:r>
            <a:r>
              <a:rPr lang="en-US" dirty="0" smtClean="0"/>
              <a:t> cycles. </a:t>
            </a:r>
          </a:p>
          <a:p>
            <a:r>
              <a:rPr lang="en-US" dirty="0" smtClean="0"/>
              <a:t>Since glaciers can form only over land, ice ages only occur when landmasses cover the polar regions. </a:t>
            </a:r>
          </a:p>
          <a:p>
            <a:r>
              <a:rPr lang="en-US" dirty="0" smtClean="0"/>
              <a:t>Therefore, </a:t>
            </a:r>
            <a:r>
              <a:rPr lang="en-US" dirty="0" err="1" smtClean="0">
                <a:hlinkClick r:id="rId2"/>
              </a:rPr>
              <a:t>Milankovitch</a:t>
            </a:r>
            <a:r>
              <a:rPr lang="en-US" dirty="0" smtClean="0">
                <a:hlinkClick r:id="rId2"/>
              </a:rPr>
              <a:t> cycles </a:t>
            </a:r>
            <a:r>
              <a:rPr lang="en-US" dirty="0" smtClean="0"/>
              <a:t>are also connected to plate tectonics.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Gas Levels</a:t>
            </a:r>
            <a:endParaRPr lang="en-US" dirty="0"/>
          </a:p>
        </p:txBody>
      </p:sp>
      <p:sp>
        <p:nvSpPr>
          <p:cNvPr id="3" name="Content Placeholder 2"/>
          <p:cNvSpPr>
            <a:spLocks noGrp="1"/>
          </p:cNvSpPr>
          <p:nvPr>
            <p:ph idx="1"/>
          </p:nvPr>
        </p:nvSpPr>
        <p:spPr/>
        <p:txBody>
          <a:bodyPr>
            <a:normAutofit/>
          </a:bodyPr>
          <a:lstStyle/>
          <a:p>
            <a:r>
              <a:rPr lang="en-US" dirty="0" smtClean="0"/>
              <a:t>Greenhouse gas levels have varied throughout Earth’s history.</a:t>
            </a:r>
          </a:p>
          <a:p>
            <a:r>
              <a:rPr lang="en-US" dirty="0" smtClean="0"/>
              <a:t>Natural processes add &amp; remove CO</a:t>
            </a:r>
            <a:r>
              <a:rPr lang="en-US" baseline="-25000" dirty="0" smtClean="0"/>
              <a:t>2</a:t>
            </a:r>
            <a:r>
              <a:rPr lang="en-US" dirty="0" smtClean="0"/>
              <a:t> from the atmosphere</a:t>
            </a:r>
          </a:p>
          <a:p>
            <a:pPr lvl="1"/>
            <a:r>
              <a:rPr lang="en-US" dirty="0" smtClean="0"/>
              <a:t>Processes that remove CO</a:t>
            </a:r>
            <a:r>
              <a:rPr lang="en-US" baseline="-25000" dirty="0" smtClean="0"/>
              <a:t>2</a:t>
            </a:r>
          </a:p>
          <a:p>
            <a:pPr lvl="2"/>
            <a:r>
              <a:rPr lang="en-US" dirty="0" smtClean="0"/>
              <a:t>Absorption by plant and animal tissue</a:t>
            </a:r>
          </a:p>
          <a:p>
            <a:pPr lvl="1"/>
            <a:r>
              <a:rPr lang="en-US" dirty="0" smtClean="0"/>
              <a:t>Processes that add CO</a:t>
            </a:r>
            <a:r>
              <a:rPr lang="en-US" baseline="-25000" dirty="0" smtClean="0"/>
              <a:t>2</a:t>
            </a:r>
          </a:p>
          <a:p>
            <a:pPr lvl="2"/>
            <a:r>
              <a:rPr lang="en-US" dirty="0" smtClean="0"/>
              <a:t>Volcanic eruptions</a:t>
            </a:r>
          </a:p>
          <a:p>
            <a:pPr lvl="2"/>
            <a:r>
              <a:rPr lang="en-US" dirty="0" smtClean="0"/>
              <a:t>Decay or burning organic matter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47800" y="304800"/>
            <a:ext cx="7498080" cy="4800600"/>
          </a:xfrm>
        </p:spPr>
        <p:txBody>
          <a:bodyPr/>
          <a:lstStyle/>
          <a:p>
            <a:r>
              <a:rPr lang="en-US" b="1" dirty="0" smtClean="0"/>
              <a:t>slash-and-burn agriculture- </a:t>
            </a:r>
            <a:r>
              <a:rPr lang="en-US" dirty="0" smtClean="0"/>
              <a:t>clearing and burning of rainforests for agriculture</a:t>
            </a:r>
          </a:p>
          <a:p>
            <a:r>
              <a:rPr lang="en-US" dirty="0" smtClean="0"/>
              <a:t>Increases atmospheric CO</a:t>
            </a:r>
            <a:r>
              <a:rPr lang="en-US" baseline="-25000" dirty="0" smtClean="0"/>
              <a:t>2</a:t>
            </a:r>
            <a:r>
              <a:rPr lang="en-US" dirty="0" smtClean="0"/>
              <a:t>:</a:t>
            </a:r>
          </a:p>
          <a:p>
            <a:pPr lvl="1"/>
            <a:r>
              <a:rPr lang="en-US" dirty="0" smtClean="0"/>
              <a:t>Fewer trees to remove CO</a:t>
            </a:r>
            <a:r>
              <a:rPr lang="en-US" baseline="-25000" dirty="0" smtClean="0"/>
              <a:t>2</a:t>
            </a:r>
            <a:r>
              <a:rPr lang="en-US" dirty="0" smtClean="0"/>
              <a:t> from the atmosphere</a:t>
            </a:r>
          </a:p>
          <a:p>
            <a:pPr lvl="1"/>
            <a:r>
              <a:rPr lang="en-US" dirty="0" smtClean="0"/>
              <a:t>Burning the trees releases the stored CO</a:t>
            </a:r>
            <a:r>
              <a:rPr lang="en-US" baseline="-25000" dirty="0" smtClean="0"/>
              <a:t>2</a:t>
            </a:r>
            <a:r>
              <a:rPr lang="en-US" dirty="0" smtClean="0"/>
              <a:t> back into the atmosphere</a:t>
            </a:r>
          </a:p>
        </p:txBody>
      </p:sp>
      <p:pic>
        <p:nvPicPr>
          <p:cNvPr id="10242" name="Picture 2" descr="https://dr282zn36sxxg.cloudfront.net/datastreams/f-d%3A4e5cdab18900a5ec19ef6c7edd40592dac4218024f6d384ff112df5a%2BIMAGE_THUMB_POSTCARD%2BIMAGE_THUMB_POSTCARD.1"/>
          <p:cNvPicPr>
            <a:picLocks noChangeAspect="1" noChangeArrowheads="1"/>
          </p:cNvPicPr>
          <p:nvPr/>
        </p:nvPicPr>
        <p:blipFill>
          <a:blip r:embed="rId2" cstate="print"/>
          <a:srcRect/>
          <a:stretch>
            <a:fillRect/>
          </a:stretch>
        </p:blipFill>
        <p:spPr bwMode="auto">
          <a:xfrm>
            <a:off x="3942292" y="3886201"/>
            <a:ext cx="4630207" cy="2667000"/>
          </a:xfrm>
          <a:prstGeom prst="rect">
            <a:avLst/>
          </a:prstGeom>
          <a:noFill/>
        </p:spPr>
      </p:pic>
      <p:sp>
        <p:nvSpPr>
          <p:cNvPr id="5" name="TextBox 4"/>
          <p:cNvSpPr txBox="1"/>
          <p:nvPr/>
        </p:nvSpPr>
        <p:spPr>
          <a:xfrm>
            <a:off x="1295400" y="3886200"/>
            <a:ext cx="2362200" cy="3077766"/>
          </a:xfrm>
          <a:prstGeom prst="rect">
            <a:avLst/>
          </a:prstGeom>
          <a:noFill/>
        </p:spPr>
        <p:txBody>
          <a:bodyPr wrap="square" rtlCol="0">
            <a:spAutoFit/>
          </a:bodyPr>
          <a:lstStyle/>
          <a:p>
            <a:r>
              <a:rPr lang="en-US" dirty="0" smtClean="0"/>
              <a:t>The Keeling Curve shows the increase in atmospheric CO</a:t>
            </a:r>
            <a:r>
              <a:rPr lang="en-US" baseline="-25000" dirty="0" smtClean="0"/>
              <a:t>2</a:t>
            </a:r>
            <a:r>
              <a:rPr lang="en-US" dirty="0" smtClean="0"/>
              <a:t> on Mauna Loa volcano since measurements began in 1958. </a:t>
            </a:r>
          </a:p>
          <a:p>
            <a:pPr>
              <a:buFont typeface="Arial" pitchFamily="34" charset="0"/>
              <a:buChar char="•"/>
            </a:pPr>
            <a:r>
              <a:rPr lang="en-US" sz="1600" dirty="0" smtClean="0"/>
              <a:t>The blue line shows yearly averaged CO</a:t>
            </a:r>
            <a:r>
              <a:rPr lang="en-US" sz="1600" baseline="-25000" dirty="0" smtClean="0"/>
              <a:t>2</a:t>
            </a:r>
            <a:r>
              <a:rPr lang="en-US" sz="1600" dirty="0" smtClean="0"/>
              <a:t>. </a:t>
            </a:r>
          </a:p>
          <a:p>
            <a:pPr>
              <a:buFont typeface="Arial" pitchFamily="34" charset="0"/>
              <a:buChar char="•"/>
            </a:pPr>
            <a:r>
              <a:rPr lang="en-US" sz="1600" dirty="0" smtClean="0"/>
              <a:t>The red line shows seasonal variations in CO</a:t>
            </a:r>
            <a:r>
              <a:rPr lang="en-US" sz="1600" baseline="-25000" dirty="0" smtClean="0"/>
              <a:t>2</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Gases</a:t>
            </a:r>
            <a:endParaRPr lang="en-US" dirty="0"/>
          </a:p>
        </p:txBody>
      </p:sp>
      <p:sp>
        <p:nvSpPr>
          <p:cNvPr id="3" name="Content Placeholder 2"/>
          <p:cNvSpPr>
            <a:spLocks noGrp="1"/>
          </p:cNvSpPr>
          <p:nvPr>
            <p:ph idx="1"/>
          </p:nvPr>
        </p:nvSpPr>
        <p:spPr>
          <a:xfrm>
            <a:off x="3276600" y="1371600"/>
            <a:ext cx="5657088" cy="5334000"/>
          </a:xfrm>
        </p:spPr>
        <p:txBody>
          <a:bodyPr>
            <a:normAutofit fontScale="85000" lnSpcReduction="10000"/>
          </a:bodyPr>
          <a:lstStyle/>
          <a:p>
            <a:r>
              <a:rPr lang="en-US" sz="3000" b="1" dirty="0" smtClean="0"/>
              <a:t>CO</a:t>
            </a:r>
            <a:r>
              <a:rPr lang="en-US" sz="3000" b="1" baseline="-25000" dirty="0" smtClean="0"/>
              <a:t>2</a:t>
            </a:r>
            <a:r>
              <a:rPr lang="en-US" sz="3000" dirty="0" smtClean="0"/>
              <a:t> is the most important greenhouse gas that human activities affect because it is so abundant. </a:t>
            </a:r>
          </a:p>
          <a:p>
            <a:r>
              <a:rPr lang="en-US" sz="3000" b="1" dirty="0" smtClean="0"/>
              <a:t>Methane: </a:t>
            </a:r>
            <a:r>
              <a:rPr lang="en-US" sz="3000" dirty="0" smtClean="0"/>
              <a:t>released from raising livestock, rice production, and the incomplete burning of rainforest plants. </a:t>
            </a:r>
          </a:p>
          <a:p>
            <a:r>
              <a:rPr lang="en-US" sz="3000" b="1" dirty="0" smtClean="0"/>
              <a:t>Chlorofluorocarbons (CFCs): </a:t>
            </a:r>
            <a:r>
              <a:rPr lang="en-US" sz="3000" dirty="0" smtClean="0"/>
              <a:t>human-made chemicals that were invented and used widely in the 20th century. </a:t>
            </a:r>
          </a:p>
          <a:p>
            <a:r>
              <a:rPr lang="en-US" sz="3000" b="1" dirty="0" err="1" smtClean="0"/>
              <a:t>Tropospheric</a:t>
            </a:r>
            <a:r>
              <a:rPr lang="en-US" sz="3000" b="1" dirty="0" smtClean="0"/>
              <a:t> ozone: </a:t>
            </a:r>
            <a:r>
              <a:rPr lang="en-US" sz="3000" dirty="0" smtClean="0"/>
              <a:t>from vehicle exhaust, it has more than doubled since 1976. </a:t>
            </a:r>
          </a:p>
          <a:p>
            <a:endParaRPr lang="en-US" dirty="0"/>
          </a:p>
        </p:txBody>
      </p:sp>
      <p:pic>
        <p:nvPicPr>
          <p:cNvPr id="9220" name="Picture 4" descr="http://www.ec.gc.ca/doc/media/m_124/brochure/images/BR_fig1_s_e.gif"/>
          <p:cNvPicPr>
            <a:picLocks noChangeAspect="1" noChangeArrowheads="1"/>
          </p:cNvPicPr>
          <p:nvPr/>
        </p:nvPicPr>
        <p:blipFill>
          <a:blip r:embed="rId2" cstate="print"/>
          <a:srcRect/>
          <a:stretch>
            <a:fillRect/>
          </a:stretch>
        </p:blipFill>
        <p:spPr bwMode="auto">
          <a:xfrm>
            <a:off x="0" y="2362200"/>
            <a:ext cx="3395870" cy="3124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95400" y="2971800"/>
            <a:ext cx="7498080" cy="4191000"/>
          </a:xfrm>
        </p:spPr>
        <p:txBody>
          <a:bodyPr>
            <a:normAutofit/>
          </a:bodyPr>
          <a:lstStyle/>
          <a:p>
            <a:r>
              <a:rPr lang="en-US" sz="2800" dirty="0" smtClean="0"/>
              <a:t>Climate has changed throughout Earth’s history.</a:t>
            </a:r>
          </a:p>
          <a:p>
            <a:r>
              <a:rPr lang="en-US" sz="2800" dirty="0" smtClean="0"/>
              <a:t>Fairly small temperature changes can have major effects on global climate.</a:t>
            </a:r>
          </a:p>
          <a:p>
            <a:pPr lvl="1"/>
            <a:r>
              <a:rPr lang="en-US" dirty="0" smtClean="0"/>
              <a:t>Temp. during glacial periods was only about 10˚F less than current average temperatures.</a:t>
            </a:r>
          </a:p>
          <a:p>
            <a:pPr lvl="1"/>
            <a:r>
              <a:rPr lang="en-US" dirty="0" smtClean="0"/>
              <a:t>Temp. during interglacial periods was only about 2˚F higher than today.</a:t>
            </a:r>
            <a:endParaRPr lang="en-US" dirty="0"/>
          </a:p>
        </p:txBody>
      </p:sp>
      <p:pic>
        <p:nvPicPr>
          <p:cNvPr id="24580" name="Picture 4" descr="http://theinconvenientskeptic.com/wp-content/uploads/2010/10/Pleistocene-moll_NL.jpg"/>
          <p:cNvPicPr>
            <a:picLocks noChangeAspect="1" noChangeArrowheads="1"/>
          </p:cNvPicPr>
          <p:nvPr/>
        </p:nvPicPr>
        <p:blipFill>
          <a:blip r:embed="rId2" cstate="print"/>
          <a:srcRect/>
          <a:stretch>
            <a:fillRect/>
          </a:stretch>
        </p:blipFill>
        <p:spPr bwMode="auto">
          <a:xfrm>
            <a:off x="2971800" y="0"/>
            <a:ext cx="5772150" cy="2886075"/>
          </a:xfrm>
          <a:prstGeom prst="rect">
            <a:avLst/>
          </a:prstGeom>
          <a:noFill/>
        </p:spPr>
      </p:pic>
      <p:sp>
        <p:nvSpPr>
          <p:cNvPr id="6" name="TextBox 5"/>
          <p:cNvSpPr txBox="1"/>
          <p:nvPr/>
        </p:nvSpPr>
        <p:spPr>
          <a:xfrm>
            <a:off x="1219200" y="1066800"/>
            <a:ext cx="1524000" cy="923330"/>
          </a:xfrm>
          <a:prstGeom prst="rect">
            <a:avLst/>
          </a:prstGeom>
          <a:noFill/>
        </p:spPr>
        <p:txBody>
          <a:bodyPr wrap="square" rtlCol="0">
            <a:spAutoFit/>
          </a:bodyPr>
          <a:lstStyle/>
          <a:p>
            <a:r>
              <a:rPr lang="en-US" dirty="0" smtClean="0"/>
              <a:t>Earth during the last glacial period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a:t>
            </a:r>
            <a:endParaRPr lang="en-US" dirty="0"/>
          </a:p>
        </p:txBody>
      </p:sp>
      <p:sp>
        <p:nvSpPr>
          <p:cNvPr id="3" name="Content Placeholder 2"/>
          <p:cNvSpPr>
            <a:spLocks noGrp="1"/>
          </p:cNvSpPr>
          <p:nvPr>
            <p:ph idx="1"/>
          </p:nvPr>
        </p:nvSpPr>
        <p:spPr/>
        <p:txBody>
          <a:bodyPr/>
          <a:lstStyle/>
          <a:p>
            <a:r>
              <a:rPr lang="en-US" dirty="0" smtClean="0"/>
              <a:t>Temperatures are increasing (have since the last ice age)</a:t>
            </a:r>
          </a:p>
          <a:p>
            <a:pPr lvl="1"/>
            <a:r>
              <a:rPr lang="en-US" dirty="0" smtClean="0"/>
              <a:t>Rate of increase has been more rapid in the past century</a:t>
            </a:r>
          </a:p>
          <a:p>
            <a:pPr lvl="1"/>
            <a:r>
              <a:rPr lang="en-US" dirty="0" smtClean="0"/>
              <a:t>Has risen even faster since 1990</a:t>
            </a:r>
          </a:p>
          <a:p>
            <a:r>
              <a:rPr lang="en-US" dirty="0" smtClean="0"/>
              <a:t>Average global temperature has increased 1.5˚F between 1880 and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26" name="Picture 2" descr="https://dr282zn36sxxg.cloudfront.net/datastreams/f-d%3Ab1e859477ba41419108be73ddd71bb0c2d3b800620be943e23a00b54%2BIMAGE_THUMB_POSTCARD%2BIMAGE_THUMB_POSTCARD.1"/>
          <p:cNvPicPr>
            <a:picLocks noChangeAspect="1" noChangeArrowheads="1"/>
          </p:cNvPicPr>
          <p:nvPr/>
        </p:nvPicPr>
        <p:blipFill>
          <a:blip r:embed="rId3" cstate="print"/>
          <a:srcRect/>
          <a:stretch>
            <a:fillRect/>
          </a:stretch>
        </p:blipFill>
        <p:spPr bwMode="auto">
          <a:xfrm>
            <a:off x="1371600" y="762000"/>
            <a:ext cx="6072746" cy="4876800"/>
          </a:xfrm>
          <a:prstGeom prst="rect">
            <a:avLst/>
          </a:prstGeom>
          <a:noFill/>
        </p:spPr>
      </p:pic>
      <p:sp>
        <p:nvSpPr>
          <p:cNvPr id="6" name="TextBox 5"/>
          <p:cNvSpPr txBox="1"/>
          <p:nvPr/>
        </p:nvSpPr>
        <p:spPr>
          <a:xfrm>
            <a:off x="2971800" y="5867400"/>
            <a:ext cx="3434786" cy="369332"/>
          </a:xfrm>
          <a:prstGeom prst="rect">
            <a:avLst/>
          </a:prstGeom>
          <a:noFill/>
        </p:spPr>
        <p:txBody>
          <a:bodyPr wrap="none" rtlCol="0">
            <a:spAutoFit/>
          </a:bodyPr>
          <a:lstStyle/>
          <a:p>
            <a:r>
              <a:rPr lang="en-US" b="1" dirty="0" smtClean="0"/>
              <a:t>Industrial Revolution around 1850</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0" y="1752600"/>
            <a:ext cx="7498080" cy="4800600"/>
          </a:xfrm>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800" dirty="0" smtClean="0"/>
              <a:t>Recent temperature increases show how much temperature has risen since the Industrial Revolution began.</a:t>
            </a:r>
            <a:endParaRPr lang="en-US" sz="2800" dirty="0"/>
          </a:p>
        </p:txBody>
      </p:sp>
      <p:pic>
        <p:nvPicPr>
          <p:cNvPr id="5122" name="Picture 2" descr="https://dr282zn36sxxg.cloudfront.net/datastreams/f-d%3A9fce5d0a11ab0ec411263fe28ab6f9afc9fbdcca6319c0cb505979b2%2BIMAGE_THUMB_POSTCARD%2BIMAGE_THUMB_POSTCARD.1"/>
          <p:cNvPicPr>
            <a:picLocks noChangeAspect="1" noChangeArrowheads="1"/>
          </p:cNvPicPr>
          <p:nvPr/>
        </p:nvPicPr>
        <p:blipFill>
          <a:blip r:embed="rId2" cstate="print"/>
          <a:srcRect/>
          <a:stretch>
            <a:fillRect/>
          </a:stretch>
        </p:blipFill>
        <p:spPr bwMode="auto">
          <a:xfrm>
            <a:off x="1828800" y="533400"/>
            <a:ext cx="6087602" cy="4419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Warming</a:t>
            </a:r>
            <a:endParaRPr lang="en-US" dirty="0"/>
          </a:p>
        </p:txBody>
      </p:sp>
      <p:sp>
        <p:nvSpPr>
          <p:cNvPr id="3" name="Content Placeholder 2"/>
          <p:cNvSpPr>
            <a:spLocks noGrp="1"/>
          </p:cNvSpPr>
          <p:nvPr>
            <p:ph idx="1"/>
          </p:nvPr>
        </p:nvSpPr>
        <p:spPr/>
        <p:txBody>
          <a:bodyPr>
            <a:normAutofit/>
          </a:bodyPr>
          <a:lstStyle/>
          <a:p>
            <a:r>
              <a:rPr lang="en-US" dirty="0" smtClean="0"/>
              <a:t>The amount CO</a:t>
            </a:r>
            <a:r>
              <a:rPr lang="en-US" baseline="-25000" dirty="0" smtClean="0"/>
              <a:t>2</a:t>
            </a:r>
            <a:r>
              <a:rPr lang="en-US" dirty="0" smtClean="0"/>
              <a:t> levels will rise in the next decades is unknown.</a:t>
            </a:r>
          </a:p>
          <a:p>
            <a:r>
              <a:rPr lang="en-US" dirty="0" smtClean="0"/>
              <a:t>Depends on:</a:t>
            </a:r>
          </a:p>
          <a:p>
            <a:pPr lvl="1"/>
            <a:r>
              <a:rPr lang="en-US" dirty="0" smtClean="0"/>
              <a:t>Technological advances</a:t>
            </a:r>
          </a:p>
          <a:p>
            <a:pPr lvl="1"/>
            <a:r>
              <a:rPr lang="en-US" dirty="0" smtClean="0"/>
              <a:t>Lifestyle changes (developed nations)</a:t>
            </a:r>
          </a:p>
          <a:p>
            <a:pPr lvl="1"/>
            <a:r>
              <a:rPr lang="en-US" dirty="0" smtClean="0"/>
              <a:t>Lifestyle improvement (developing nations)</a:t>
            </a:r>
          </a:p>
          <a:p>
            <a:pPr>
              <a:buNone/>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533400"/>
            <a:ext cx="7498080" cy="4800600"/>
          </a:xfrm>
        </p:spPr>
        <p:txBody>
          <a:bodyPr/>
          <a:lstStyle/>
          <a:p>
            <a:r>
              <a:rPr lang="en-US" dirty="0" smtClean="0"/>
              <a:t>Computer model predictions:</a:t>
            </a:r>
          </a:p>
          <a:p>
            <a:pPr lvl="1"/>
            <a:r>
              <a:rPr lang="en-US" dirty="0" smtClean="0"/>
              <a:t>If nothing is done to decrease emissions, and they continue at the current rate.</a:t>
            </a:r>
          </a:p>
          <a:p>
            <a:r>
              <a:rPr lang="en-US" dirty="0" smtClean="0"/>
              <a:t>2050 =  temps increase by 0.9-3.6˚F</a:t>
            </a:r>
          </a:p>
          <a:p>
            <a:r>
              <a:rPr lang="en-US" dirty="0" smtClean="0"/>
              <a:t>2100 =  temps increase by 3.5-8˚F</a:t>
            </a:r>
          </a:p>
          <a:p>
            <a:r>
              <a:rPr lang="en-US" dirty="0" smtClean="0"/>
              <a:t>Temperature increase will not be uniform.</a:t>
            </a:r>
          </a:p>
          <a:p>
            <a:pPr lvl="1"/>
            <a:r>
              <a:rPr lang="en-US" dirty="0" smtClean="0"/>
              <a:t>A rise of 5˚F would result in 1-2˚F increase at the equator, and a 12˚F increase at the poles.</a:t>
            </a:r>
            <a:endParaRPr lang="en-US" dirty="0"/>
          </a:p>
        </p:txBody>
      </p:sp>
      <p:pic>
        <p:nvPicPr>
          <p:cNvPr id="3074" name="Picture 2" descr="http://www.climate.org/topics/sea-level/images/clip_image002_000.jpg"/>
          <p:cNvPicPr>
            <a:picLocks noChangeAspect="1" noChangeArrowheads="1"/>
          </p:cNvPicPr>
          <p:nvPr/>
        </p:nvPicPr>
        <p:blipFill>
          <a:blip r:embed="rId2" cstate="print"/>
          <a:srcRect/>
          <a:stretch>
            <a:fillRect/>
          </a:stretch>
        </p:blipFill>
        <p:spPr bwMode="auto">
          <a:xfrm>
            <a:off x="3581400" y="4667249"/>
            <a:ext cx="2447765" cy="219075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Global Warming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Melting Glaciers</a:t>
            </a:r>
          </a:p>
          <a:p>
            <a:r>
              <a:rPr lang="en-US" dirty="0" smtClean="0"/>
              <a:t>Vegetation zones moving to higher elevations</a:t>
            </a:r>
          </a:p>
          <a:p>
            <a:r>
              <a:rPr lang="en-US" dirty="0" smtClean="0"/>
              <a:t>Ocean acidification</a:t>
            </a:r>
          </a:p>
          <a:p>
            <a:r>
              <a:rPr lang="en-US" dirty="0" smtClean="0"/>
              <a:t>Change in timing of mating and migrations</a:t>
            </a:r>
          </a:p>
          <a:p>
            <a:r>
              <a:rPr lang="en-US" dirty="0" smtClean="0"/>
              <a:t>Loss of Biodiversity</a:t>
            </a:r>
          </a:p>
          <a:p>
            <a:r>
              <a:rPr lang="en-US" dirty="0" smtClean="0"/>
              <a:t>Rise in sea level </a:t>
            </a:r>
          </a:p>
          <a:p>
            <a:r>
              <a:rPr lang="en-US" dirty="0" smtClean="0"/>
              <a:t>More extreme weather (heat waves, droughts, hurricanes)</a:t>
            </a:r>
          </a:p>
          <a:p>
            <a:r>
              <a:rPr lang="en-US" dirty="0" smtClean="0"/>
              <a:t>Spread of tropical diseases </a:t>
            </a:r>
          </a:p>
          <a:p>
            <a:endParaRPr lang="en-US" dirty="0" smtClean="0"/>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a:t>
            </a:r>
            <a:endParaRPr lang="en-US" dirty="0"/>
          </a:p>
        </p:txBody>
      </p:sp>
      <p:sp>
        <p:nvSpPr>
          <p:cNvPr id="3" name="Content Placeholder 2"/>
          <p:cNvSpPr>
            <a:spLocks noGrp="1"/>
          </p:cNvSpPr>
          <p:nvPr>
            <p:ph idx="1"/>
          </p:nvPr>
        </p:nvSpPr>
        <p:spPr/>
        <p:txBody>
          <a:bodyPr/>
          <a:lstStyle/>
          <a:p>
            <a:r>
              <a:rPr lang="en-US" dirty="0" smtClean="0"/>
              <a:t>Combined effects of:</a:t>
            </a:r>
          </a:p>
          <a:p>
            <a:pPr lvl="1"/>
            <a:r>
              <a:rPr lang="en-US" dirty="0" smtClean="0"/>
              <a:t>The Sun’s variance</a:t>
            </a:r>
          </a:p>
          <a:p>
            <a:pPr lvl="1"/>
            <a:r>
              <a:rPr lang="en-US" dirty="0" smtClean="0"/>
              <a:t>El Niño and La Niña cycles</a:t>
            </a:r>
          </a:p>
          <a:p>
            <a:pPr lvl="1"/>
            <a:r>
              <a:rPr lang="en-US" dirty="0" smtClean="0"/>
              <a:t>Natural changes in Greenhouse gas</a:t>
            </a:r>
          </a:p>
          <a:p>
            <a:r>
              <a:rPr lang="en-US" dirty="0" smtClean="0"/>
              <a:t>No</a:t>
            </a:r>
          </a:p>
          <a:p>
            <a:pPr lvl="1"/>
            <a:r>
              <a:rPr lang="en-US" dirty="0" smtClean="0"/>
              <a:t>These cannot account for the increase in temperature that has already happened.</a:t>
            </a:r>
          </a:p>
          <a:p>
            <a:pPr lvl="1">
              <a:buNone/>
            </a:pPr>
            <a:endParaRPr lang="en-US" dirty="0" smtClean="0"/>
          </a:p>
          <a:p>
            <a:pPr lv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228600"/>
            <a:ext cx="7772400" cy="609600"/>
          </a:xfrm>
        </p:spPr>
        <p:txBody>
          <a:bodyPr>
            <a:normAutofit fontScale="90000"/>
          </a:bodyPr>
          <a:lstStyle/>
          <a:p>
            <a:pPr eaLnBrk="1" hangingPunct="1"/>
            <a:r>
              <a:rPr lang="en-US" b="1" dirty="0" smtClean="0"/>
              <a:t>Environmental Efforts</a:t>
            </a:r>
          </a:p>
        </p:txBody>
      </p:sp>
      <p:sp>
        <p:nvSpPr>
          <p:cNvPr id="16387" name="Rectangle 3"/>
          <p:cNvSpPr>
            <a:spLocks noGrp="1" noChangeArrowheads="1"/>
          </p:cNvSpPr>
          <p:nvPr>
            <p:ph type="body" idx="1"/>
          </p:nvPr>
        </p:nvSpPr>
        <p:spPr>
          <a:xfrm>
            <a:off x="1447800" y="1143000"/>
            <a:ext cx="7010400" cy="5257800"/>
          </a:xfrm>
        </p:spPr>
        <p:txBody>
          <a:bodyPr>
            <a:normAutofit/>
          </a:bodyPr>
          <a:lstStyle/>
          <a:p>
            <a:pPr eaLnBrk="1" hangingPunct="1"/>
            <a:r>
              <a:rPr lang="en-US" sz="2800" dirty="0" smtClean="0"/>
              <a:t>Since global warming can be linked to human pollution or widespread deforestation, it is up to US to work to reduce our impact on our environment.</a:t>
            </a:r>
          </a:p>
          <a:p>
            <a:pPr eaLnBrk="1" hangingPunct="1"/>
            <a:r>
              <a:rPr lang="en-US" sz="2800" dirty="0" smtClean="0"/>
              <a:t>We can conserve energy, which reduces our use of fossil fuels.</a:t>
            </a:r>
          </a:p>
          <a:p>
            <a:pPr eaLnBrk="1" hangingPunct="1"/>
            <a:r>
              <a:rPr lang="en-US" sz="2800" dirty="0" smtClean="0"/>
              <a:t>Easy Ways:</a:t>
            </a:r>
          </a:p>
          <a:p>
            <a:pPr lvl="1" eaLnBrk="1" hangingPunct="1"/>
            <a:r>
              <a:rPr lang="en-US" dirty="0" smtClean="0"/>
              <a:t>Turn off appliances and lights</a:t>
            </a:r>
          </a:p>
          <a:p>
            <a:pPr lvl="1" eaLnBrk="1" hangingPunct="1"/>
            <a:r>
              <a:rPr lang="en-US" dirty="0" smtClean="0"/>
              <a:t>Turn down thermostats</a:t>
            </a:r>
          </a:p>
          <a:p>
            <a:pPr lvl="1" eaLnBrk="1" hangingPunct="1"/>
            <a:r>
              <a:rPr lang="en-US" dirty="0" smtClean="0"/>
              <a:t>Recycle!!</a:t>
            </a:r>
          </a:p>
        </p:txBody>
      </p:sp>
      <p:pic>
        <p:nvPicPr>
          <p:cNvPr id="16388" name="Picture 5" descr="recycle_logo">
            <a:hlinkClick r:id="rId2"/>
          </p:cNvPr>
          <p:cNvPicPr>
            <a:picLocks noChangeAspect="1" noChangeArrowheads="1"/>
          </p:cNvPicPr>
          <p:nvPr/>
        </p:nvPicPr>
        <p:blipFill>
          <a:blip r:embed="rId3" cstate="print"/>
          <a:srcRect/>
          <a:stretch>
            <a:fillRect/>
          </a:stretch>
        </p:blipFill>
        <p:spPr bwMode="auto">
          <a:xfrm>
            <a:off x="6553200" y="4419600"/>
            <a:ext cx="1966140" cy="2133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381000"/>
            <a:ext cx="7498080" cy="4800600"/>
          </a:xfrm>
        </p:spPr>
        <p:txBody>
          <a:bodyPr>
            <a:normAutofit/>
          </a:bodyPr>
          <a:lstStyle/>
          <a:p>
            <a:r>
              <a:rPr lang="en-US" sz="2800" dirty="0" smtClean="0"/>
              <a:t>Since the last ice age, global temperatures have risen about 4˚F.</a:t>
            </a:r>
          </a:p>
          <a:p>
            <a:r>
              <a:rPr lang="en-US" sz="2800" dirty="0" smtClean="0"/>
              <a:t>Glaciers are retreating and sea level is rising.</a:t>
            </a:r>
          </a:p>
        </p:txBody>
      </p:sp>
      <p:pic>
        <p:nvPicPr>
          <p:cNvPr id="23554" name="Picture 2" descr="https://dr282zn36sxxg.cloudfront.net/datastreams/f-d%3A8c0262a3ba7b387b5638e61f7dd7c45bb3eb11cb03df28dab1242e3a%2BIMAGE_THUMB_POSTCARD%2BIMAGE_THUMB_POSTCARD.1"/>
          <p:cNvPicPr>
            <a:picLocks noChangeAspect="1" noChangeArrowheads="1"/>
          </p:cNvPicPr>
          <p:nvPr/>
        </p:nvPicPr>
        <p:blipFill>
          <a:blip r:embed="rId2" cstate="print"/>
          <a:srcRect/>
          <a:stretch>
            <a:fillRect/>
          </a:stretch>
        </p:blipFill>
        <p:spPr bwMode="auto">
          <a:xfrm>
            <a:off x="3276600" y="2209800"/>
            <a:ext cx="5189274" cy="2937130"/>
          </a:xfrm>
          <a:prstGeom prst="rect">
            <a:avLst/>
          </a:prstGeom>
          <a:noFill/>
        </p:spPr>
      </p:pic>
      <p:sp>
        <p:nvSpPr>
          <p:cNvPr id="5" name="TextBox 4"/>
          <p:cNvSpPr txBox="1"/>
          <p:nvPr/>
        </p:nvSpPr>
        <p:spPr>
          <a:xfrm>
            <a:off x="1219200" y="5257800"/>
            <a:ext cx="7467600" cy="1200329"/>
          </a:xfrm>
          <a:prstGeom prst="rect">
            <a:avLst/>
          </a:prstGeom>
          <a:noFill/>
        </p:spPr>
        <p:txBody>
          <a:bodyPr wrap="square" rtlCol="0">
            <a:spAutoFit/>
          </a:bodyPr>
          <a:lstStyle/>
          <a:p>
            <a:r>
              <a:rPr lang="en-US" dirty="0" smtClean="0"/>
              <a:t>The graph is a compilation of 5 reconstructions (the green line is the mean of the five records) of mean temperature changes. This illustrates the high temperatures of the Medieval Warm Period, the lows of the Little Ice Age, and the very high (and climbing) temperature of this decade.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Climate Changes</a:t>
            </a:r>
            <a:endParaRPr lang="en-US" dirty="0"/>
          </a:p>
        </p:txBody>
      </p:sp>
      <p:sp>
        <p:nvSpPr>
          <p:cNvPr id="3" name="Content Placeholder 2"/>
          <p:cNvSpPr>
            <a:spLocks noGrp="1"/>
          </p:cNvSpPr>
          <p:nvPr>
            <p:ph idx="1"/>
          </p:nvPr>
        </p:nvSpPr>
        <p:spPr/>
        <p:txBody>
          <a:bodyPr>
            <a:normAutofit/>
          </a:bodyPr>
          <a:lstStyle/>
          <a:p>
            <a:r>
              <a:rPr lang="en-US" sz="2800" dirty="0"/>
              <a:t>The largest and most important of these is the oscillation between El Niño and La Niña conditions. </a:t>
            </a:r>
            <a:endParaRPr lang="en-US" sz="2800" dirty="0" smtClean="0"/>
          </a:p>
          <a:p>
            <a:endParaRPr lang="en-US" sz="2800" dirty="0"/>
          </a:p>
        </p:txBody>
      </p:sp>
      <p:pic>
        <p:nvPicPr>
          <p:cNvPr id="22530" name="Picture 2" descr="http://vortex.accuweather.com/adc2004/pub/includes/columns/topheadline/2010/77777.jpg"/>
          <p:cNvPicPr>
            <a:picLocks noChangeAspect="1" noChangeArrowheads="1"/>
          </p:cNvPicPr>
          <p:nvPr/>
        </p:nvPicPr>
        <p:blipFill>
          <a:blip r:embed="rId2" cstate="print"/>
          <a:srcRect/>
          <a:stretch>
            <a:fillRect/>
          </a:stretch>
        </p:blipFill>
        <p:spPr bwMode="auto">
          <a:xfrm>
            <a:off x="5105400" y="3657600"/>
            <a:ext cx="3800475" cy="2533651"/>
          </a:xfrm>
          <a:prstGeom prst="rect">
            <a:avLst/>
          </a:prstGeom>
          <a:noFill/>
        </p:spPr>
      </p:pic>
      <p:pic>
        <p:nvPicPr>
          <p:cNvPr id="22532" name="Picture 4" descr="http://vortex.accuweather.com/adc2004/pub/includes/columns/newsstory/2011/590x393_10121813_typical-el-nino-winter.jpg"/>
          <p:cNvPicPr>
            <a:picLocks noChangeAspect="1" noChangeArrowheads="1"/>
          </p:cNvPicPr>
          <p:nvPr/>
        </p:nvPicPr>
        <p:blipFill>
          <a:blip r:embed="rId3" cstate="print"/>
          <a:srcRect/>
          <a:stretch>
            <a:fillRect/>
          </a:stretch>
        </p:blipFill>
        <p:spPr bwMode="auto">
          <a:xfrm>
            <a:off x="1066800" y="3657600"/>
            <a:ext cx="3775100" cy="251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Niño</a:t>
            </a:r>
            <a:endParaRPr lang="en-US" dirty="0"/>
          </a:p>
        </p:txBody>
      </p:sp>
      <p:sp>
        <p:nvSpPr>
          <p:cNvPr id="3" name="Content Placeholder 2"/>
          <p:cNvSpPr>
            <a:spLocks noGrp="1"/>
          </p:cNvSpPr>
          <p:nvPr>
            <p:ph idx="1"/>
          </p:nvPr>
        </p:nvSpPr>
        <p:spPr>
          <a:xfrm>
            <a:off x="3505200" y="1143000"/>
            <a:ext cx="5638800" cy="5715000"/>
          </a:xfrm>
        </p:spPr>
        <p:txBody>
          <a:bodyPr>
            <a:normAutofit/>
          </a:bodyPr>
          <a:lstStyle/>
          <a:p>
            <a:r>
              <a:rPr lang="en-US" sz="2800" dirty="0" smtClean="0"/>
              <a:t>El Niño cycles every 2-7 years and last 1-2 years.  </a:t>
            </a:r>
            <a:endParaRPr lang="en-US" sz="2800" i="1" dirty="0" smtClean="0"/>
          </a:p>
          <a:p>
            <a:r>
              <a:rPr lang="en-US" sz="2800" i="1" dirty="0" smtClean="0"/>
              <a:t>Normal year- </a:t>
            </a:r>
            <a:r>
              <a:rPr lang="en-US" sz="2800" dirty="0" smtClean="0"/>
              <a:t>Trade Winds blow East to West across the Pacific.</a:t>
            </a:r>
          </a:p>
          <a:p>
            <a:r>
              <a:rPr lang="en-US" sz="2800" dirty="0" smtClean="0"/>
              <a:t>In an </a:t>
            </a:r>
            <a:r>
              <a:rPr lang="en-US" sz="2800" i="1" dirty="0" smtClean="0"/>
              <a:t>El Niño year- </a:t>
            </a:r>
            <a:r>
              <a:rPr lang="en-US" sz="2800" dirty="0" smtClean="0"/>
              <a:t>Trade Winds weaken and reverse direction, blowing East.</a:t>
            </a:r>
          </a:p>
          <a:p>
            <a:r>
              <a:rPr lang="en-US" sz="2800" dirty="0" smtClean="0"/>
              <a:t>Warm water moves eastward across the Pacific Ocean and collects along South America.</a:t>
            </a:r>
          </a:p>
          <a:p>
            <a:r>
              <a:rPr lang="en-US" sz="2800" dirty="0" smtClean="0"/>
              <a:t>With warm low-density water at the surface, upwelling stops.</a:t>
            </a:r>
          </a:p>
          <a:p>
            <a:endParaRPr lang="en-US" dirty="0" smtClean="0"/>
          </a:p>
          <a:p>
            <a:endParaRPr lang="en-US" dirty="0"/>
          </a:p>
        </p:txBody>
      </p:sp>
      <p:pic>
        <p:nvPicPr>
          <p:cNvPr id="21508" name="Picture 4" descr="elnino"/>
          <p:cNvPicPr>
            <a:picLocks noChangeAspect="1" noChangeArrowheads="1"/>
          </p:cNvPicPr>
          <p:nvPr/>
        </p:nvPicPr>
        <p:blipFill>
          <a:blip r:embed="rId3" cstate="print"/>
          <a:srcRect/>
          <a:stretch>
            <a:fillRect/>
          </a:stretch>
        </p:blipFill>
        <p:spPr bwMode="auto">
          <a:xfrm>
            <a:off x="-1" y="2133600"/>
            <a:ext cx="3527743" cy="3124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http://216.92.225.97/tracy_altherr/ElNino40.jpg"/>
          <p:cNvPicPr>
            <a:picLocks noChangeAspect="1" noChangeArrowheads="1"/>
          </p:cNvPicPr>
          <p:nvPr/>
        </p:nvPicPr>
        <p:blipFill>
          <a:blip r:embed="rId2" cstate="print"/>
          <a:srcRect/>
          <a:stretch>
            <a:fillRect/>
          </a:stretch>
        </p:blipFill>
        <p:spPr bwMode="auto">
          <a:xfrm>
            <a:off x="2514600" y="685800"/>
            <a:ext cx="5410200" cy="547099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El Niño changes global climate patterns by altering:</a:t>
            </a:r>
          </a:p>
          <a:p>
            <a:pPr lvl="1"/>
            <a:r>
              <a:rPr lang="en-US" dirty="0" smtClean="0"/>
              <a:t>Atmospheric circulation</a:t>
            </a:r>
          </a:p>
          <a:p>
            <a:pPr lvl="1"/>
            <a:r>
              <a:rPr lang="en-US" dirty="0" smtClean="0"/>
              <a:t>Oceanic circulation</a:t>
            </a:r>
          </a:p>
          <a:p>
            <a:r>
              <a:rPr lang="en-US" dirty="0" smtClean="0"/>
              <a:t>Some regions receive more than average rainfall</a:t>
            </a:r>
          </a:p>
          <a:p>
            <a:pPr lvl="1"/>
            <a:r>
              <a:rPr lang="en-US" dirty="0" smtClean="0"/>
              <a:t>West coast of North and South America, the southern United States, and Western Europe</a:t>
            </a:r>
          </a:p>
          <a:p>
            <a:r>
              <a:rPr lang="en-US" dirty="0" smtClean="0"/>
              <a:t>Drought occurs in other regions</a:t>
            </a:r>
          </a:p>
          <a:p>
            <a:pPr lvl="1"/>
            <a:r>
              <a:rPr lang="en-US" dirty="0" smtClean="0"/>
              <a:t>Parts of South America, the western Pacific, southern and northern Africa, and southern Europe.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47800" y="304800"/>
            <a:ext cx="7498080" cy="4800600"/>
          </a:xfrm>
        </p:spPr>
        <p:txBody>
          <a:bodyPr/>
          <a:lstStyle/>
          <a:p>
            <a:r>
              <a:rPr lang="en-US" dirty="0" smtClean="0"/>
              <a:t>An El Niño cycle lasts 1-2 years. </a:t>
            </a:r>
          </a:p>
          <a:p>
            <a:r>
              <a:rPr lang="en-US" dirty="0" smtClean="0"/>
              <a:t>Normal circulation patterns usually resume.</a:t>
            </a:r>
          </a:p>
          <a:p>
            <a:r>
              <a:rPr lang="en-US" dirty="0" smtClean="0"/>
              <a:t>If circulation patterns bounce back quickly and extremely, a </a:t>
            </a:r>
            <a:r>
              <a:rPr lang="en-US" b="1" dirty="0" smtClean="0"/>
              <a:t>La Niña</a:t>
            </a:r>
            <a:r>
              <a:rPr lang="en-US" dirty="0" smtClean="0"/>
              <a:t> Develops.</a:t>
            </a:r>
            <a:endParaRPr lang="en-US" dirty="0"/>
          </a:p>
        </p:txBody>
      </p:sp>
      <p:pic>
        <p:nvPicPr>
          <p:cNvPr id="17410" name="Picture 2" descr="https://www.shrimpnews.com/Graphics/Weather/LaNinaMap1998.JPEG"/>
          <p:cNvPicPr>
            <a:picLocks noChangeAspect="1" noChangeArrowheads="1"/>
          </p:cNvPicPr>
          <p:nvPr/>
        </p:nvPicPr>
        <p:blipFill>
          <a:blip r:embed="rId2" cstate="print"/>
          <a:srcRect/>
          <a:stretch>
            <a:fillRect/>
          </a:stretch>
        </p:blipFill>
        <p:spPr bwMode="auto">
          <a:xfrm>
            <a:off x="2743200" y="3581400"/>
            <a:ext cx="4886325" cy="25050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Niña</a:t>
            </a:r>
            <a:endParaRPr lang="en-US" dirty="0"/>
          </a:p>
        </p:txBody>
      </p:sp>
      <p:sp>
        <p:nvSpPr>
          <p:cNvPr id="3" name="Content Placeholder 2"/>
          <p:cNvSpPr>
            <a:spLocks noGrp="1"/>
          </p:cNvSpPr>
          <p:nvPr>
            <p:ph idx="1"/>
          </p:nvPr>
        </p:nvSpPr>
        <p:spPr>
          <a:xfrm>
            <a:off x="914400" y="1447800"/>
            <a:ext cx="8229600" cy="4525963"/>
          </a:xfrm>
        </p:spPr>
        <p:txBody>
          <a:bodyPr>
            <a:normAutofit/>
          </a:bodyPr>
          <a:lstStyle/>
          <a:p>
            <a:r>
              <a:rPr lang="en-US" sz="2800" dirty="0" smtClean="0"/>
              <a:t>Trade Winds moves from east to west and warm water piles up in the western Pacific Ocean.  </a:t>
            </a:r>
          </a:p>
          <a:p>
            <a:r>
              <a:rPr lang="en-US" sz="2800" dirty="0" smtClean="0"/>
              <a:t>Circulation patterns are the same as a normal year, but more extreme.</a:t>
            </a:r>
          </a:p>
          <a:p>
            <a:r>
              <a:rPr lang="en-US" sz="2800" dirty="0" smtClean="0"/>
              <a:t>Cold water reaches farther into the western Pacific than normal.</a:t>
            </a:r>
            <a:endParaRPr lang="en-US" sz="2800" dirty="0"/>
          </a:p>
        </p:txBody>
      </p:sp>
      <p:pic>
        <p:nvPicPr>
          <p:cNvPr id="20482" name="Picture 2" descr="https://dr282zn36sxxg.cloudfront.net/datastreams/f-d%3A9832f36118bb9e63ea7ad8954fc466b55a6837c9d844e33cce6e7240%2BIMAGE_THUMB_POSTCARD%2BIMAGE_THUMB_POSTCARD.1"/>
          <p:cNvPicPr>
            <a:picLocks noChangeAspect="1" noChangeArrowheads="1"/>
          </p:cNvPicPr>
          <p:nvPr/>
        </p:nvPicPr>
        <p:blipFill>
          <a:blip r:embed="rId2" cstate="print"/>
          <a:srcRect/>
          <a:stretch>
            <a:fillRect/>
          </a:stretch>
        </p:blipFill>
        <p:spPr bwMode="auto">
          <a:xfrm>
            <a:off x="5410200" y="4191000"/>
            <a:ext cx="3351904" cy="228599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343</TotalTime>
  <Words>1342</Words>
  <Application>Microsoft Office PowerPoint</Application>
  <PresentationFormat>On-screen Show (4:3)</PresentationFormat>
  <Paragraphs>161</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Gill Sans MT</vt:lpstr>
      <vt:lpstr>Symbol</vt:lpstr>
      <vt:lpstr>Verdana</vt:lpstr>
      <vt:lpstr>Wingdings 2</vt:lpstr>
      <vt:lpstr>Solstice</vt:lpstr>
      <vt:lpstr>Climate Change</vt:lpstr>
      <vt:lpstr>PowerPoint Presentation</vt:lpstr>
      <vt:lpstr>PowerPoint Presentation</vt:lpstr>
      <vt:lpstr>Short Term Climate Changes</vt:lpstr>
      <vt:lpstr>El Niño</vt:lpstr>
      <vt:lpstr>PowerPoint Presentation</vt:lpstr>
      <vt:lpstr>PowerPoint Presentation</vt:lpstr>
      <vt:lpstr>PowerPoint Presentation</vt:lpstr>
      <vt:lpstr>La Niña</vt:lpstr>
      <vt:lpstr>PowerPoint Presentation</vt:lpstr>
      <vt:lpstr>Long Term Climate Change</vt:lpstr>
      <vt:lpstr>Solar Variation</vt:lpstr>
      <vt:lpstr>Plate Tectonics</vt:lpstr>
      <vt:lpstr>Milankovitch Cycles</vt:lpstr>
      <vt:lpstr>PowerPoint Presentation</vt:lpstr>
      <vt:lpstr>PowerPoint Presentation</vt:lpstr>
      <vt:lpstr>Greenhouse Gas Levels</vt:lpstr>
      <vt:lpstr>PowerPoint Presentation</vt:lpstr>
      <vt:lpstr>Greenhouse Gases</vt:lpstr>
      <vt:lpstr>Global Warming</vt:lpstr>
      <vt:lpstr>PowerPoint Presentation</vt:lpstr>
      <vt:lpstr>PowerPoint Presentation</vt:lpstr>
      <vt:lpstr>Future Warming</vt:lpstr>
      <vt:lpstr>PowerPoint Presentation</vt:lpstr>
      <vt:lpstr>Consequences of Global Warming</vt:lpstr>
      <vt:lpstr>Natural?</vt:lpstr>
      <vt:lpstr>Environmental Efforts</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speterson2</dc:creator>
  <cp:lastModifiedBy>knaylor</cp:lastModifiedBy>
  <cp:revision>40</cp:revision>
  <dcterms:created xsi:type="dcterms:W3CDTF">2014-12-10T15:09:22Z</dcterms:created>
  <dcterms:modified xsi:type="dcterms:W3CDTF">2017-12-18T14:08:59Z</dcterms:modified>
</cp:coreProperties>
</file>