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5E58F-9A45-4754-B673-83842A6C45D3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rds.yahoo.com/_ylt=A0WTb_g2nyZLnEwBC3ijzbkF/SIG=1295q6bsh/EXP=1260908726/**http:/www.flickr.com/photos/33804258@N06/3465441692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awHWsIqa5s" TargetMode="External"/><Relationship Id="rId2" Type="http://schemas.openxmlformats.org/officeDocument/2006/relationships/hyperlink" Target="http://www.youtube.com/watch?v=RlycBtqIGUQ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lMbDjNDD4cM" TargetMode="External"/><Relationship Id="rId3" Type="http://schemas.openxmlformats.org/officeDocument/2006/relationships/hyperlink" Target="http://www.youtube.com/watch?v=LGBqQyZid04" TargetMode="External"/><Relationship Id="rId7" Type="http://schemas.openxmlformats.org/officeDocument/2006/relationships/hyperlink" Target="http://www.youtube.com/watch?v=gcHt5n3NGK0" TargetMode="External"/><Relationship Id="rId2" Type="http://schemas.openxmlformats.org/officeDocument/2006/relationships/hyperlink" Target="http://www.youtube.com/watch?v=-PBYySnwHx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PUCo8dkGksk" TargetMode="External"/><Relationship Id="rId5" Type="http://schemas.openxmlformats.org/officeDocument/2006/relationships/hyperlink" Target="http://www.youtube.com/watch?v=zeL_StmgSNE" TargetMode="External"/><Relationship Id="rId4" Type="http://schemas.openxmlformats.org/officeDocument/2006/relationships/hyperlink" Target="http://www.youtube.com/watch?v=HfTTm-rgFFI" TargetMode="External"/><Relationship Id="rId9" Type="http://schemas.openxmlformats.org/officeDocument/2006/relationships/hyperlink" Target="http://www.youtube.com/watch?v=vM3ETU0K5P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Kingdom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6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period of rest for animals during intense heat or drought.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dc166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5490" y="2606409"/>
            <a:ext cx="4388510" cy="3489591"/>
          </a:xfrm>
          <a:prstGeom prst="rect">
            <a:avLst/>
          </a:prstGeom>
        </p:spPr>
      </p:pic>
      <p:pic>
        <p:nvPicPr>
          <p:cNvPr id="5" name="Picture 4" descr="Frog%20in%20m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124200"/>
            <a:ext cx="3718560" cy="2726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Hibernation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deep sleep to conserve energy during periods of cold weather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ibern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971800"/>
            <a:ext cx="3276600" cy="3036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Learned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Learned behaviors are established through practice or experience.</a:t>
            </a:r>
          </a:p>
          <a:p>
            <a:r>
              <a:rPr lang="en-US" dirty="0" smtClean="0"/>
              <a:t>Learned behaviors include:</a:t>
            </a:r>
          </a:p>
          <a:p>
            <a:pPr lvl="1"/>
            <a:r>
              <a:rPr lang="en-US" dirty="0" smtClean="0"/>
              <a:t>Habituation</a:t>
            </a:r>
          </a:p>
          <a:p>
            <a:pPr lvl="1"/>
            <a:r>
              <a:rPr lang="en-US" dirty="0" smtClean="0"/>
              <a:t>Imprinting</a:t>
            </a:r>
          </a:p>
          <a:p>
            <a:pPr lvl="1"/>
            <a:r>
              <a:rPr lang="en-US" dirty="0" smtClean="0"/>
              <a:t>Classical Conditioning</a:t>
            </a:r>
          </a:p>
          <a:p>
            <a:pPr lvl="1"/>
            <a:r>
              <a:rPr lang="en-US" dirty="0" smtClean="0"/>
              <a:t>Trial and Error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Habituation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animal is continually given a stimulus and eventually does not respond to it.</a:t>
            </a:r>
            <a:endParaRPr lang="en-US" dirty="0"/>
          </a:p>
        </p:txBody>
      </p:sp>
      <p:pic>
        <p:nvPicPr>
          <p:cNvPr id="4" name="Picture 3" descr="time_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124200"/>
            <a:ext cx="4258519" cy="2691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animal forms an attachment with another animal shortly after birth.</a:t>
            </a:r>
            <a:endParaRPr lang="en-US" dirty="0"/>
          </a:p>
        </p:txBody>
      </p:sp>
      <p:pic>
        <p:nvPicPr>
          <p:cNvPr id="4" name="Picture 3" descr="are_you_my_mo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743200"/>
            <a:ext cx="2657551" cy="3762375"/>
          </a:xfrm>
          <a:prstGeom prst="rect">
            <a:avLst/>
          </a:prstGeom>
        </p:spPr>
      </p:pic>
      <p:pic>
        <p:nvPicPr>
          <p:cNvPr id="5" name="Picture 4" descr="lorenz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505200"/>
            <a:ext cx="2804160" cy="268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to relate two unrelated things</a:t>
            </a:r>
            <a:endParaRPr lang="en-US" dirty="0"/>
          </a:p>
        </p:txBody>
      </p:sp>
      <p:pic>
        <p:nvPicPr>
          <p:cNvPr id="6146" name="Picture 2" descr="http://rds.yahoo.com/_ylt=A9G_bDuJniZLiVQBL4OjzbkF/SIG=12k6l7nsk/EXP=1260908553/**http%3A/www.nicerweb.com/doc/class/med/Classical_condition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71784"/>
            <a:ext cx="4343400" cy="4262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and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through practice, an animal receives a reward for a “correct” response.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200400"/>
            <a:ext cx="3233738" cy="3233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behavior taking place between members of the same species.</a:t>
            </a:r>
          </a:p>
          <a:p>
            <a:r>
              <a:rPr lang="en-US" dirty="0" smtClean="0"/>
              <a:t>These include the following:</a:t>
            </a:r>
          </a:p>
          <a:p>
            <a:pPr lvl="1"/>
            <a:r>
              <a:rPr lang="en-US" dirty="0" err="1" smtClean="0"/>
              <a:t>Phermones</a:t>
            </a:r>
            <a:endParaRPr lang="en-US" dirty="0" smtClean="0"/>
          </a:p>
          <a:p>
            <a:pPr lvl="1"/>
            <a:r>
              <a:rPr lang="en-US" dirty="0" smtClean="0"/>
              <a:t>Courtship Dances</a:t>
            </a:r>
          </a:p>
          <a:p>
            <a:pPr lvl="1"/>
            <a:r>
              <a:rPr lang="en-US" dirty="0" smtClean="0"/>
              <a:t>Territorial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Phermones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signals that are given off by animals as a means of communication.</a:t>
            </a:r>
            <a:endParaRPr lang="en-US" dirty="0"/>
          </a:p>
        </p:txBody>
      </p:sp>
      <p:pic>
        <p:nvPicPr>
          <p:cNvPr id="4" name="Picture 3" descr="asian_beetle_trap_l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971800"/>
            <a:ext cx="2286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Courtship Dances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behavior males and females carry out before mating.</a:t>
            </a:r>
            <a:endParaRPr lang="en-US" dirty="0"/>
          </a:p>
        </p:txBody>
      </p:sp>
      <p:pic>
        <p:nvPicPr>
          <p:cNvPr id="2050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200400"/>
            <a:ext cx="3276600" cy="2188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Characteristics of Animals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Eukaryotic</a:t>
            </a:r>
          </a:p>
          <a:p>
            <a:r>
              <a:rPr lang="en-US" dirty="0"/>
              <a:t>Multicellular</a:t>
            </a:r>
          </a:p>
          <a:p>
            <a:r>
              <a:rPr lang="en-US" dirty="0"/>
              <a:t>Heterotrophic</a:t>
            </a:r>
          </a:p>
          <a:p>
            <a:r>
              <a:rPr lang="en-US" dirty="0"/>
              <a:t>NO cell walls!</a:t>
            </a:r>
          </a:p>
          <a:p>
            <a:r>
              <a:rPr lang="en-US" dirty="0"/>
              <a:t>Can move</a:t>
            </a:r>
          </a:p>
          <a:p>
            <a:endParaRPr lang="en-US" dirty="0"/>
          </a:p>
        </p:txBody>
      </p:sp>
      <p:pic>
        <p:nvPicPr>
          <p:cNvPr id="4" name="Content Placeholder 6" descr="animal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447800"/>
            <a:ext cx="3087041" cy="2924175"/>
          </a:xfrm>
          <a:prstGeom prst="rect">
            <a:avLst/>
          </a:prstGeom>
        </p:spPr>
      </p:pic>
      <p:pic>
        <p:nvPicPr>
          <p:cNvPr id="5" name="Picture 4" descr="cute-animal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4648200"/>
            <a:ext cx="2213708" cy="1569720"/>
          </a:xfrm>
          <a:prstGeom prst="rect">
            <a:avLst/>
          </a:prstGeom>
        </p:spPr>
      </p:pic>
      <p:pic>
        <p:nvPicPr>
          <p:cNvPr id="6" name="Picture 5" descr="CAGBJ7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4419599"/>
            <a:ext cx="1657350" cy="168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84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Territorial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Defending an animals’ breeding area, feeding area or potential mates</a:t>
            </a:r>
            <a:endParaRPr lang="en-US" dirty="0"/>
          </a:p>
        </p:txBody>
      </p:sp>
      <p:pic>
        <p:nvPicPr>
          <p:cNvPr id="1026" name="Picture 2" descr="http://www.greglasley.net/Images/Collared-Peccary-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67000"/>
            <a:ext cx="5715000" cy="380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Taxis</a:t>
            </a:r>
            <a:endParaRPr lang="en-US" dirty="0" smtClean="0"/>
          </a:p>
          <a:p>
            <a:r>
              <a:rPr lang="en-US" b="1" u="sng" dirty="0" smtClean="0">
                <a:hlinkClick r:id="rId2"/>
              </a:rPr>
              <a:t>http://www.youtube.com/watch?v=RlycBtqIGUQ</a:t>
            </a:r>
            <a:r>
              <a:rPr lang="en-US" b="1" dirty="0" smtClean="0"/>
              <a:t>  (plant </a:t>
            </a:r>
            <a:r>
              <a:rPr lang="en-US" b="1" dirty="0" err="1" smtClean="0"/>
              <a:t>phototaxis</a:t>
            </a:r>
            <a:r>
              <a:rPr lang="en-US" b="1" dirty="0" smtClean="0"/>
              <a:t>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Migration</a:t>
            </a:r>
            <a:endParaRPr lang="en-US" dirty="0" smtClean="0"/>
          </a:p>
          <a:p>
            <a:r>
              <a:rPr lang="en-US" b="1" u="sng" dirty="0" smtClean="0">
                <a:hlinkClick r:id="rId3"/>
              </a:rPr>
              <a:t>http://www.youtube.com/watch?v=LawHWsIqa5s</a:t>
            </a:r>
            <a:r>
              <a:rPr lang="en-US" b="1" dirty="0" smtClean="0"/>
              <a:t> (monarch butterfly)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b="1" dirty="0" smtClean="0"/>
              <a:t>Imprinting</a:t>
            </a:r>
            <a:endParaRPr lang="en-US" dirty="0" smtClean="0"/>
          </a:p>
          <a:p>
            <a:r>
              <a:rPr lang="en-US" b="1" u="sng" dirty="0" smtClean="0">
                <a:hlinkClick r:id="rId2"/>
              </a:rPr>
              <a:t>http://www.youtube.com/watch?v=-PBYySnwHxc</a:t>
            </a:r>
            <a:r>
              <a:rPr lang="en-US" b="1" dirty="0" smtClean="0"/>
              <a:t>   (Tom and Jerry)</a:t>
            </a:r>
            <a:endParaRPr lang="en-US" dirty="0" smtClean="0"/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u="sng" dirty="0" smtClean="0">
                <a:hlinkClick r:id="rId3"/>
              </a:rPr>
              <a:t>http://www.youtube.com/watch?v=LGBqQyZid04</a:t>
            </a:r>
            <a:r>
              <a:rPr lang="en-US" b="1" dirty="0" smtClean="0"/>
              <a:t>  (puppy and duckling)</a:t>
            </a:r>
            <a:endParaRPr lang="en-US" dirty="0" smtClean="0"/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Classical Conditioning</a:t>
            </a:r>
            <a:endParaRPr lang="en-US" dirty="0" smtClean="0"/>
          </a:p>
          <a:p>
            <a:r>
              <a:rPr lang="en-US" b="1" u="sng" dirty="0" smtClean="0">
                <a:hlinkClick r:id="rId4"/>
              </a:rPr>
              <a:t>http://www.youtube.com/watch?v=HfTTm-rgFFI</a:t>
            </a:r>
            <a:r>
              <a:rPr lang="en-US" b="1" dirty="0" smtClean="0"/>
              <a:t> (Attack of the Quack)</a:t>
            </a:r>
            <a:endParaRPr lang="en-US" dirty="0" smtClean="0"/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Trial and Error</a:t>
            </a:r>
            <a:endParaRPr lang="en-US" dirty="0" smtClean="0"/>
          </a:p>
          <a:p>
            <a:r>
              <a:rPr lang="en-US" u="sng" dirty="0" smtClean="0">
                <a:hlinkClick r:id="rId5"/>
              </a:rPr>
              <a:t>http://www.youtube.com/watch?v=zeL_StmgSNE</a:t>
            </a:r>
            <a:r>
              <a:rPr lang="en-US" dirty="0" smtClean="0"/>
              <a:t> (bird and bank)</a:t>
            </a:r>
          </a:p>
          <a:p>
            <a:r>
              <a:rPr lang="en-US" dirty="0" smtClean="0"/>
              <a:t> </a:t>
            </a:r>
          </a:p>
          <a:p>
            <a:r>
              <a:rPr lang="en-US" u="sng" dirty="0" smtClean="0">
                <a:hlinkClick r:id="rId6"/>
              </a:rPr>
              <a:t>http://www.youtube.com/watch?v=PUCo8dkGksk</a:t>
            </a:r>
            <a:r>
              <a:rPr lang="en-US" dirty="0" smtClean="0"/>
              <a:t>  (baby and peek a boo with door)</a:t>
            </a:r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err="1" smtClean="0"/>
              <a:t>Phermones</a:t>
            </a:r>
            <a:endParaRPr lang="en-US" dirty="0" smtClean="0"/>
          </a:p>
          <a:p>
            <a:r>
              <a:rPr lang="en-US" b="1" u="sng" dirty="0" smtClean="0">
                <a:hlinkClick r:id="rId7"/>
              </a:rPr>
              <a:t>http://www.youtube.com/watch?v=gcHt5n3NGK0</a:t>
            </a:r>
            <a:r>
              <a:rPr lang="en-US" b="1" dirty="0" smtClean="0"/>
              <a:t> (ants)</a:t>
            </a:r>
            <a:endParaRPr lang="en-US" dirty="0" smtClean="0"/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Courtship Dances</a:t>
            </a:r>
            <a:endParaRPr lang="en-US" dirty="0" smtClean="0"/>
          </a:p>
          <a:p>
            <a:r>
              <a:rPr lang="en-US" b="1" u="sng" dirty="0" smtClean="0">
                <a:hlinkClick r:id="rId8"/>
              </a:rPr>
              <a:t>http://www.youtube.com/watch?v=lMbDjNDD4cM</a:t>
            </a:r>
            <a:r>
              <a:rPr lang="en-US" b="1" dirty="0" smtClean="0"/>
              <a:t> (birds compilation)</a:t>
            </a:r>
            <a:endParaRPr lang="en-US" dirty="0" smtClean="0"/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Territorial Defense</a:t>
            </a:r>
            <a:endParaRPr lang="en-US" dirty="0" smtClean="0"/>
          </a:p>
          <a:p>
            <a:r>
              <a:rPr lang="en-US" b="1" u="sng" smtClean="0">
                <a:hlinkClick r:id="rId9"/>
              </a:rPr>
              <a:t>http://www.youtube.com/watch?v=vM3ETU0K5P8</a:t>
            </a:r>
            <a:r>
              <a:rPr lang="en-US" b="1" smtClean="0"/>
              <a:t> (rhinos)</a:t>
            </a:r>
            <a:endParaRPr lang="en-US" smtClean="0"/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Behavior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AQNWLM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2345933" cy="1524000"/>
          </a:xfrm>
          <a:prstGeom prst="rect">
            <a:avLst/>
          </a:prstGeom>
        </p:spPr>
      </p:pic>
      <p:pic>
        <p:nvPicPr>
          <p:cNvPr id="5" name="Picture 4" descr="CAULMP4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199" y="914400"/>
            <a:ext cx="2304585" cy="1524000"/>
          </a:xfrm>
          <a:prstGeom prst="rect">
            <a:avLst/>
          </a:prstGeom>
        </p:spPr>
      </p:pic>
      <p:pic>
        <p:nvPicPr>
          <p:cNvPr id="6" name="Picture 5" descr="CAC7UX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429000"/>
            <a:ext cx="1981200" cy="2541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behavior?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an animal does in response to a stimulus.</a:t>
            </a:r>
          </a:p>
          <a:p>
            <a:r>
              <a:rPr lang="en-US" dirty="0" smtClean="0"/>
              <a:t>Behaviors are adaptations that help animals survive better.</a:t>
            </a:r>
            <a:endParaRPr lang="en-US" dirty="0"/>
          </a:p>
        </p:txBody>
      </p:sp>
      <p:pic>
        <p:nvPicPr>
          <p:cNvPr id="4" name="Picture 3" descr="onef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657600"/>
            <a:ext cx="31242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three types of behavior 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Innate behavior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Learned behavior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Social behavior</a:t>
            </a:r>
            <a:endParaRPr lang="en-US" dirty="0"/>
          </a:p>
        </p:txBody>
      </p:sp>
      <p:pic>
        <p:nvPicPr>
          <p:cNvPr id="4" name="Picture 3" descr="groom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286000"/>
            <a:ext cx="2333297" cy="2333297"/>
          </a:xfrm>
          <a:prstGeom prst="rect">
            <a:avLst/>
          </a:prstGeom>
        </p:spPr>
      </p:pic>
      <p:pic>
        <p:nvPicPr>
          <p:cNvPr id="5" name="Picture 4" descr="Rensc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267200"/>
            <a:ext cx="3206750" cy="2088461"/>
          </a:xfrm>
          <a:prstGeom prst="rect">
            <a:avLst/>
          </a:prstGeom>
        </p:spPr>
      </p:pic>
      <p:pic>
        <p:nvPicPr>
          <p:cNvPr id="6" name="Picture 5" descr="chim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9200" y="4343400"/>
            <a:ext cx="28448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Innate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behavior you are born with.</a:t>
            </a:r>
          </a:p>
          <a:p>
            <a:r>
              <a:rPr lang="en-US" dirty="0" smtClean="0"/>
              <a:t>You are not taught these behaviors.</a:t>
            </a:r>
          </a:p>
          <a:p>
            <a:r>
              <a:rPr lang="en-US" dirty="0" smtClean="0"/>
              <a:t>Includes the following</a:t>
            </a:r>
          </a:p>
          <a:p>
            <a:pPr lvl="1"/>
            <a:r>
              <a:rPr lang="en-US" dirty="0" smtClean="0"/>
              <a:t>Suckling</a:t>
            </a:r>
          </a:p>
          <a:p>
            <a:pPr lvl="1"/>
            <a:r>
              <a:rPr lang="en-US" dirty="0" smtClean="0"/>
              <a:t>Taxis</a:t>
            </a:r>
          </a:p>
          <a:p>
            <a:pPr lvl="1"/>
            <a:r>
              <a:rPr lang="en-US" dirty="0" smtClean="0"/>
              <a:t>Migration</a:t>
            </a:r>
          </a:p>
          <a:p>
            <a:pPr lvl="1"/>
            <a:r>
              <a:rPr lang="en-US" dirty="0" err="1" smtClean="0"/>
              <a:t>Estivation</a:t>
            </a:r>
            <a:endParaRPr lang="en-US" dirty="0" smtClean="0"/>
          </a:p>
          <a:p>
            <a:pPr lvl="1"/>
            <a:r>
              <a:rPr lang="en-US" dirty="0" smtClean="0"/>
              <a:t>Hibernation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Suckling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instinct babies are born with to get food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Baby Pigs Suckling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644902"/>
            <a:ext cx="4502102" cy="299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toward or away from a stimulus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joshua_scott_photo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286000"/>
            <a:ext cx="341376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Seasonal movement of animals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1155182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048000"/>
            <a:ext cx="2857500" cy="2057400"/>
          </a:xfrm>
          <a:prstGeom prst="rect">
            <a:avLst/>
          </a:prstGeom>
        </p:spPr>
      </p:pic>
      <p:pic>
        <p:nvPicPr>
          <p:cNvPr id="5" name="Picture 4" descr="great_animal_mig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819400"/>
            <a:ext cx="3336946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301</Words>
  <Application>Microsoft Office PowerPoint</Application>
  <PresentationFormat>On-screen Show (4:3)</PresentationFormat>
  <Paragraphs>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Animal Kingdom</vt:lpstr>
      <vt:lpstr>General Characteristics of Animals</vt:lpstr>
      <vt:lpstr>Animal Behavior</vt:lpstr>
      <vt:lpstr>What is behavior?</vt:lpstr>
      <vt:lpstr>Types of Behavior</vt:lpstr>
      <vt:lpstr>Innate Behavior</vt:lpstr>
      <vt:lpstr>Suckling</vt:lpstr>
      <vt:lpstr>Taxis</vt:lpstr>
      <vt:lpstr>Migration</vt:lpstr>
      <vt:lpstr>Estivation</vt:lpstr>
      <vt:lpstr>Hibernation</vt:lpstr>
      <vt:lpstr>Learned Behaviors</vt:lpstr>
      <vt:lpstr>Habituation </vt:lpstr>
      <vt:lpstr>Imprinting</vt:lpstr>
      <vt:lpstr>Classical Conditioning</vt:lpstr>
      <vt:lpstr>Trial and Error</vt:lpstr>
      <vt:lpstr>Social Behavior</vt:lpstr>
      <vt:lpstr>Phermones</vt:lpstr>
      <vt:lpstr>Courtship Dances</vt:lpstr>
      <vt:lpstr>Territorial Defense</vt:lpstr>
      <vt:lpstr>Videos</vt:lpstr>
      <vt:lpstr>PowerPoint Presentation</vt:lpstr>
    </vt:vector>
  </TitlesOfParts>
  <Company>Wake County Public Schools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Behavior</dc:title>
  <dc:creator>WCPSS</dc:creator>
  <cp:lastModifiedBy>knaylor</cp:lastModifiedBy>
  <cp:revision>15</cp:revision>
  <dcterms:created xsi:type="dcterms:W3CDTF">2009-12-14T17:26:39Z</dcterms:created>
  <dcterms:modified xsi:type="dcterms:W3CDTF">2018-05-03T12:55:40Z</dcterms:modified>
</cp:coreProperties>
</file>