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41"/>
  </p:notesMasterIdLst>
  <p:handoutMasterIdLst>
    <p:handoutMasterId r:id="rId42"/>
  </p:handoutMasterIdLst>
  <p:sldIdLst>
    <p:sldId id="258" r:id="rId3"/>
    <p:sldId id="270" r:id="rId4"/>
    <p:sldId id="265" r:id="rId5"/>
    <p:sldId id="271" r:id="rId6"/>
    <p:sldId id="303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287" r:id="rId34"/>
    <p:sldId id="289" r:id="rId35"/>
    <p:sldId id="266" r:id="rId36"/>
    <p:sldId id="267" r:id="rId37"/>
    <p:sldId id="268" r:id="rId38"/>
    <p:sldId id="269" r:id="rId39"/>
    <p:sldId id="290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14" autoAdjust="0"/>
    <p:restoredTop sz="94660" autoAdjust="0"/>
  </p:normalViewPr>
  <p:slideViewPr>
    <p:cSldViewPr snapToGrid="0">
      <p:cViewPr varScale="1">
        <p:scale>
          <a:sx n="49" d="100"/>
          <a:sy n="49" d="100"/>
        </p:scale>
        <p:origin x="-90" y="-6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/>
              <a:pPr/>
              <a:t>9/21/2012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/>
              <a:pPr/>
              <a:t>9/21/2012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/>
              <a:t>Click to edit Master subtitle style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/>
              <a:pPr/>
              <a:t>9/21/2012</a:t>
            </a:fld>
            <a:endParaRPr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/>
              <a:pPr/>
              <a:t>9/21/2012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2CCFE9AC-F15C-4FA0-A6F1-298829FA691D}" type="datetimeFigureOut">
              <a:rPr/>
              <a:pPr/>
              <a:t>9/21/2012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/>
              <a:pPr/>
              <a:t>9/21/2012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inv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/>
              <a:pPr/>
              <a:t>9/21/2012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/>
              <a:pPr/>
              <a:t>9/21/2012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/>
              <a:pPr/>
              <a:t>9/21/2012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/>
              <a:pPr/>
              <a:t>9/21/2012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/>
              <a:pPr/>
              <a:t>9/21/2012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8896" y="2465294"/>
            <a:ext cx="5389895" cy="439270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/>
              <a:pPr/>
              <a:t>9/21/2012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/>
              <a:pPr/>
              <a:t>9/21/2012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  <a:p>
            <a:pPr lvl="5"/>
            <a:r>
              <a:rPr/>
              <a:t>Sixth</a:t>
            </a:r>
          </a:p>
          <a:p>
            <a:pPr lvl="6"/>
            <a:r>
              <a:rPr/>
              <a:t>Seventh</a:t>
            </a:r>
          </a:p>
          <a:p>
            <a:pPr lvl="7"/>
            <a:r>
              <a:rPr/>
              <a:t>Eighth</a:t>
            </a:r>
          </a:p>
          <a:p>
            <a:pPr lvl="8"/>
            <a:r>
              <a:rPr/>
              <a:t>Ninth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FE9AC-F15C-4FA0-A6F1-298829FA691D}" type="datetimeFigureOut">
              <a:rPr/>
              <a:pPr/>
              <a:t>9/21/2012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66BE7-899D-4075-917F-DBDE33B6B69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Basic Science Skills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Vocabulary Review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5400" dirty="0">
              <a:latin typeface="Baskerville Old Face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5400" dirty="0" smtClean="0">
                <a:latin typeface="Baskerville Old Face" pitchFamily="18" charset="0"/>
              </a:rPr>
              <a:t>Possible solution to a </a:t>
            </a:r>
            <a:r>
              <a:rPr lang="en-US" sz="5400" dirty="0" smtClean="0">
                <a:latin typeface="Baskerville Old Face" pitchFamily="18" charset="0"/>
              </a:rPr>
              <a:t>problem</a:t>
            </a:r>
          </a:p>
          <a:p>
            <a:pPr algn="ctr">
              <a:buNone/>
            </a:pPr>
            <a:endParaRPr lang="en-US" sz="5400" dirty="0" smtClean="0">
              <a:latin typeface="Baskerville Old Face" pitchFamily="18" charset="0"/>
            </a:endParaRPr>
          </a:p>
          <a:p>
            <a:pPr algn="ctr">
              <a:buNone/>
            </a:pPr>
            <a:r>
              <a:rPr lang="en-US" sz="5400" dirty="0" smtClean="0">
                <a:latin typeface="Baskerville Old Face" pitchFamily="18" charset="0"/>
              </a:rPr>
              <a:t>Hypothesis</a:t>
            </a:r>
            <a:endParaRPr lang="en-US" sz="5400" dirty="0" smtClean="0">
              <a:latin typeface="Baskerville Old Face" pitchFamily="18" charset="0"/>
            </a:endParaRPr>
          </a:p>
          <a:p>
            <a:pPr algn="ctr">
              <a:buNone/>
            </a:pPr>
            <a:endParaRPr lang="en-US" sz="5400" dirty="0">
              <a:latin typeface="Baskerville Old Fac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5400" dirty="0">
              <a:latin typeface="Baskerville Old Face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80160" y="2190749"/>
            <a:ext cx="10101202" cy="3986213"/>
          </a:xfrm>
        </p:spPr>
        <p:txBody>
          <a:bodyPr/>
          <a:lstStyle/>
          <a:p>
            <a:pPr algn="ctr">
              <a:buNone/>
            </a:pPr>
            <a:r>
              <a:rPr lang="en-US" sz="5400" dirty="0" smtClean="0">
                <a:latin typeface="Baskerville Old Face" pitchFamily="18" charset="0"/>
              </a:rPr>
              <a:t>Tool used to show change over </a:t>
            </a:r>
            <a:r>
              <a:rPr lang="en-US" sz="5400" dirty="0" smtClean="0">
                <a:latin typeface="Baskerville Old Face" pitchFamily="18" charset="0"/>
              </a:rPr>
              <a:t>time</a:t>
            </a:r>
          </a:p>
          <a:p>
            <a:pPr algn="ctr">
              <a:buNone/>
            </a:pPr>
            <a:endParaRPr lang="en-US" sz="5400" dirty="0" smtClean="0">
              <a:latin typeface="Baskerville Old Face" pitchFamily="18" charset="0"/>
            </a:endParaRPr>
          </a:p>
          <a:p>
            <a:pPr algn="ctr">
              <a:buNone/>
            </a:pPr>
            <a:r>
              <a:rPr lang="en-US" sz="5400" dirty="0" smtClean="0">
                <a:latin typeface="Baskerville Old Face" pitchFamily="18" charset="0"/>
              </a:rPr>
              <a:t>Line Graph</a:t>
            </a:r>
            <a:endParaRPr lang="en-US" sz="5400" dirty="0">
              <a:latin typeface="Baskerville Old Fac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5400" dirty="0">
              <a:latin typeface="Baskerville Old Face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5400" dirty="0" smtClean="0">
                <a:latin typeface="Baskerville Old Face" pitchFamily="18" charset="0"/>
              </a:rPr>
              <a:t>Unit used to measure </a:t>
            </a:r>
            <a:r>
              <a:rPr lang="en-US" sz="5400" dirty="0" smtClean="0">
                <a:latin typeface="Baskerville Old Face" pitchFamily="18" charset="0"/>
              </a:rPr>
              <a:t>mass</a:t>
            </a:r>
          </a:p>
          <a:p>
            <a:pPr algn="ctr">
              <a:buNone/>
            </a:pPr>
            <a:endParaRPr lang="en-US" sz="5400" dirty="0" smtClean="0">
              <a:latin typeface="Baskerville Old Face" pitchFamily="18" charset="0"/>
            </a:endParaRPr>
          </a:p>
          <a:p>
            <a:pPr algn="ctr">
              <a:buNone/>
            </a:pPr>
            <a:r>
              <a:rPr lang="en-US" sz="5400" dirty="0" smtClean="0">
                <a:latin typeface="Baskerville Old Face" pitchFamily="18" charset="0"/>
              </a:rPr>
              <a:t>Gram</a:t>
            </a:r>
            <a:endParaRPr lang="en-US" sz="5400" dirty="0">
              <a:latin typeface="Baskerville Old Fac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5400" dirty="0">
              <a:latin typeface="Baskerville Old Face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5400" dirty="0" smtClean="0">
                <a:latin typeface="Baskerville Old Face" pitchFamily="18" charset="0"/>
              </a:rPr>
              <a:t>Group in an experiment that is being </a:t>
            </a:r>
            <a:r>
              <a:rPr lang="en-US" sz="5400" dirty="0" smtClean="0">
                <a:latin typeface="Baskerville Old Face" pitchFamily="18" charset="0"/>
              </a:rPr>
              <a:t>tested</a:t>
            </a:r>
          </a:p>
          <a:p>
            <a:pPr algn="ctr">
              <a:buNone/>
            </a:pPr>
            <a:endParaRPr lang="en-US" sz="5400" dirty="0" smtClean="0">
              <a:latin typeface="Baskerville Old Face" pitchFamily="18" charset="0"/>
            </a:endParaRPr>
          </a:p>
          <a:p>
            <a:pPr algn="ctr">
              <a:buNone/>
            </a:pPr>
            <a:r>
              <a:rPr lang="en-US" sz="5400" dirty="0" smtClean="0">
                <a:latin typeface="Baskerville Old Face" pitchFamily="18" charset="0"/>
              </a:rPr>
              <a:t>Experimental Group</a:t>
            </a:r>
            <a:endParaRPr lang="en-US" sz="5400" dirty="0">
              <a:latin typeface="Baskerville Old Fac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5400" dirty="0">
              <a:latin typeface="Baskerville Old Face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5400" dirty="0" smtClean="0">
                <a:latin typeface="Baskerville Old Face" pitchFamily="18" charset="0"/>
              </a:rPr>
              <a:t>Curvature of liquid created in a graduated </a:t>
            </a:r>
            <a:r>
              <a:rPr lang="en-US" sz="5400" dirty="0" smtClean="0">
                <a:latin typeface="Baskerville Old Face" pitchFamily="18" charset="0"/>
              </a:rPr>
              <a:t>cylinder</a:t>
            </a:r>
          </a:p>
          <a:p>
            <a:pPr algn="ctr">
              <a:buNone/>
            </a:pPr>
            <a:endParaRPr lang="en-US" sz="5400" dirty="0" smtClean="0">
              <a:latin typeface="Baskerville Old Face" pitchFamily="18" charset="0"/>
            </a:endParaRPr>
          </a:p>
          <a:p>
            <a:pPr algn="ctr">
              <a:buNone/>
            </a:pPr>
            <a:r>
              <a:rPr lang="en-US" sz="5400" dirty="0" smtClean="0">
                <a:latin typeface="Baskerville Old Face" pitchFamily="18" charset="0"/>
              </a:rPr>
              <a:t>Meniscus</a:t>
            </a:r>
            <a:endParaRPr lang="en-US" sz="5400" dirty="0" smtClean="0">
              <a:latin typeface="Baskerville Old Face" pitchFamily="18" charset="0"/>
            </a:endParaRPr>
          </a:p>
          <a:p>
            <a:pPr algn="ctr">
              <a:buNone/>
            </a:pPr>
            <a:endParaRPr lang="en-US" sz="5400" dirty="0">
              <a:latin typeface="Baskerville Old Fac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5400" dirty="0">
              <a:latin typeface="Baskerville Old Face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80159" y="2190749"/>
            <a:ext cx="10179023" cy="3986213"/>
          </a:xfrm>
        </p:spPr>
        <p:txBody>
          <a:bodyPr/>
          <a:lstStyle/>
          <a:p>
            <a:pPr algn="ctr">
              <a:buNone/>
            </a:pPr>
            <a:r>
              <a:rPr lang="en-US" sz="5400" dirty="0" smtClean="0">
                <a:latin typeface="Baskerville Old Face" pitchFamily="18" charset="0"/>
              </a:rPr>
              <a:t>Tool used to show parts of a </a:t>
            </a:r>
            <a:r>
              <a:rPr lang="en-US" sz="5400" dirty="0" smtClean="0">
                <a:latin typeface="Baskerville Old Face" pitchFamily="18" charset="0"/>
              </a:rPr>
              <a:t>whole</a:t>
            </a:r>
          </a:p>
          <a:p>
            <a:pPr algn="ctr">
              <a:buNone/>
            </a:pPr>
            <a:endParaRPr lang="en-US" sz="5400" dirty="0" smtClean="0">
              <a:latin typeface="Baskerville Old Face" pitchFamily="18" charset="0"/>
            </a:endParaRPr>
          </a:p>
          <a:p>
            <a:pPr algn="ctr">
              <a:buNone/>
            </a:pPr>
            <a:endParaRPr lang="en-US" sz="5400" dirty="0" smtClean="0">
              <a:latin typeface="Baskerville Old Face" pitchFamily="18" charset="0"/>
            </a:endParaRPr>
          </a:p>
          <a:p>
            <a:pPr algn="ctr">
              <a:buNone/>
            </a:pPr>
            <a:r>
              <a:rPr lang="en-US" sz="5400" dirty="0" smtClean="0">
                <a:latin typeface="Baskerville Old Face" pitchFamily="18" charset="0"/>
              </a:rPr>
              <a:t>Circle Graph</a:t>
            </a:r>
            <a:endParaRPr lang="en-US" sz="5400" dirty="0" smtClean="0">
              <a:latin typeface="Baskerville Old Face" pitchFamily="18" charset="0"/>
            </a:endParaRPr>
          </a:p>
          <a:p>
            <a:pPr algn="ctr">
              <a:buNone/>
            </a:pPr>
            <a:endParaRPr lang="en-US" sz="5400" dirty="0">
              <a:latin typeface="Baskerville Old Fac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5400" dirty="0">
              <a:latin typeface="Baskerville Old Face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80160" y="2190749"/>
            <a:ext cx="10198478" cy="3986213"/>
          </a:xfrm>
        </p:spPr>
        <p:txBody>
          <a:bodyPr/>
          <a:lstStyle/>
          <a:p>
            <a:pPr algn="ctr">
              <a:buNone/>
            </a:pPr>
            <a:r>
              <a:rPr lang="en-US" sz="5400" dirty="0" smtClean="0">
                <a:latin typeface="Baskerville Old Face" pitchFamily="18" charset="0"/>
              </a:rPr>
              <a:t>Tool used to contain and measure </a:t>
            </a:r>
            <a:r>
              <a:rPr lang="en-US" sz="5400" dirty="0" smtClean="0">
                <a:latin typeface="Baskerville Old Face" pitchFamily="18" charset="0"/>
              </a:rPr>
              <a:t>liquids</a:t>
            </a:r>
          </a:p>
          <a:p>
            <a:pPr algn="ctr">
              <a:buNone/>
            </a:pPr>
            <a:endParaRPr lang="en-US" sz="5400" dirty="0" smtClean="0">
              <a:latin typeface="Baskerville Old Face" pitchFamily="18" charset="0"/>
            </a:endParaRPr>
          </a:p>
          <a:p>
            <a:pPr algn="ctr">
              <a:buNone/>
            </a:pPr>
            <a:r>
              <a:rPr lang="en-US" sz="5400" dirty="0" smtClean="0">
                <a:latin typeface="Baskerville Old Face" pitchFamily="18" charset="0"/>
              </a:rPr>
              <a:t>Beaker</a:t>
            </a:r>
            <a:endParaRPr lang="en-US" sz="5400" dirty="0" smtClean="0">
              <a:latin typeface="Baskerville Old Face" pitchFamily="18" charset="0"/>
            </a:endParaRPr>
          </a:p>
          <a:p>
            <a:pPr algn="ctr">
              <a:buNone/>
            </a:pPr>
            <a:endParaRPr lang="en-US" sz="5400" dirty="0">
              <a:latin typeface="Baskerville Old Fac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5400" dirty="0">
              <a:latin typeface="Baskerville Old Face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5400" dirty="0" smtClean="0">
                <a:latin typeface="Baskerville Old Face" pitchFamily="18" charset="0"/>
              </a:rPr>
              <a:t>Safety equipment used to flush irritants from the </a:t>
            </a:r>
            <a:r>
              <a:rPr lang="en-US" sz="5400" dirty="0" smtClean="0">
                <a:latin typeface="Baskerville Old Face" pitchFamily="18" charset="0"/>
              </a:rPr>
              <a:t>eye</a:t>
            </a:r>
          </a:p>
          <a:p>
            <a:pPr algn="ctr">
              <a:buNone/>
            </a:pPr>
            <a:endParaRPr lang="en-US" sz="5400" dirty="0" smtClean="0">
              <a:latin typeface="Baskerville Old Face" pitchFamily="18" charset="0"/>
            </a:endParaRPr>
          </a:p>
          <a:p>
            <a:pPr algn="ctr">
              <a:buNone/>
            </a:pPr>
            <a:r>
              <a:rPr lang="en-US" sz="5400" dirty="0" smtClean="0">
                <a:latin typeface="Baskerville Old Face" pitchFamily="18" charset="0"/>
              </a:rPr>
              <a:t>Eye Wash</a:t>
            </a:r>
            <a:endParaRPr lang="en-US" sz="5400" dirty="0" smtClean="0">
              <a:latin typeface="Baskerville Old Face" pitchFamily="18" charset="0"/>
            </a:endParaRPr>
          </a:p>
          <a:p>
            <a:pPr algn="ctr">
              <a:buNone/>
            </a:pPr>
            <a:endParaRPr lang="en-US" sz="5400" dirty="0">
              <a:latin typeface="Baskerville Old Fac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5400" dirty="0">
              <a:latin typeface="Baskerville Old Face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5400" dirty="0" smtClean="0">
                <a:latin typeface="Baskerville Old Face" pitchFamily="18" charset="0"/>
              </a:rPr>
              <a:t>Tool used to measure </a:t>
            </a:r>
            <a:r>
              <a:rPr lang="en-US" sz="5400" dirty="0" smtClean="0">
                <a:latin typeface="Baskerville Old Face" pitchFamily="18" charset="0"/>
              </a:rPr>
              <a:t>length</a:t>
            </a:r>
          </a:p>
          <a:p>
            <a:pPr algn="ctr">
              <a:buNone/>
            </a:pPr>
            <a:endParaRPr lang="en-US" sz="5400" dirty="0" smtClean="0">
              <a:latin typeface="Baskerville Old Face" pitchFamily="18" charset="0"/>
            </a:endParaRPr>
          </a:p>
          <a:p>
            <a:pPr algn="ctr">
              <a:buNone/>
            </a:pPr>
            <a:endParaRPr lang="en-US" sz="5400" dirty="0" smtClean="0">
              <a:latin typeface="Baskerville Old Face" pitchFamily="18" charset="0"/>
            </a:endParaRPr>
          </a:p>
          <a:p>
            <a:pPr algn="ctr">
              <a:buNone/>
            </a:pPr>
            <a:r>
              <a:rPr lang="en-US" sz="5400" dirty="0" smtClean="0">
                <a:latin typeface="Baskerville Old Face" pitchFamily="18" charset="0"/>
              </a:rPr>
              <a:t>Ruler</a:t>
            </a:r>
            <a:endParaRPr lang="en-US" sz="5400" dirty="0">
              <a:latin typeface="Baskerville Old Fac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5400" dirty="0">
              <a:latin typeface="Baskerville Old Face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5400" dirty="0" smtClean="0">
                <a:latin typeface="Baskerville Old Face" pitchFamily="18" charset="0"/>
              </a:rPr>
              <a:t>Safety equipment used to smother a fire on your </a:t>
            </a:r>
            <a:r>
              <a:rPr lang="en-US" sz="5400" dirty="0" smtClean="0">
                <a:latin typeface="Baskerville Old Face" pitchFamily="18" charset="0"/>
              </a:rPr>
              <a:t>body</a:t>
            </a:r>
          </a:p>
          <a:p>
            <a:pPr algn="ctr">
              <a:buNone/>
            </a:pPr>
            <a:endParaRPr lang="en-US" sz="5400" dirty="0" smtClean="0">
              <a:latin typeface="Baskerville Old Face" pitchFamily="18" charset="0"/>
            </a:endParaRPr>
          </a:p>
          <a:p>
            <a:pPr algn="ctr">
              <a:buNone/>
            </a:pPr>
            <a:r>
              <a:rPr lang="en-US" sz="5400" dirty="0" smtClean="0">
                <a:latin typeface="Baskerville Old Face" pitchFamily="18" charset="0"/>
              </a:rPr>
              <a:t>Fire Blanket</a:t>
            </a:r>
            <a:endParaRPr lang="en-US" sz="5400" dirty="0" smtClean="0">
              <a:latin typeface="Baskerville Old Face" pitchFamily="18" charset="0"/>
            </a:endParaRPr>
          </a:p>
          <a:p>
            <a:pPr algn="ctr">
              <a:buNone/>
            </a:pPr>
            <a:endParaRPr lang="en-US" sz="5400" dirty="0">
              <a:latin typeface="Baskerville Old Fac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5400" dirty="0" smtClean="0">
                <a:latin typeface="Baskerville Old Face" pitchFamily="18" charset="0"/>
              </a:rPr>
              <a:t>Tool used to measure </a:t>
            </a:r>
            <a:r>
              <a:rPr lang="en-US" sz="5400" dirty="0" smtClean="0">
                <a:latin typeface="Baskerville Old Face" pitchFamily="18" charset="0"/>
              </a:rPr>
              <a:t>mass</a:t>
            </a:r>
          </a:p>
          <a:p>
            <a:pPr algn="ctr">
              <a:buNone/>
            </a:pPr>
            <a:endParaRPr lang="en-US" sz="5400" dirty="0" smtClean="0">
              <a:latin typeface="Baskerville Old Face" pitchFamily="18" charset="0"/>
            </a:endParaRPr>
          </a:p>
          <a:p>
            <a:pPr algn="ctr">
              <a:buNone/>
            </a:pPr>
            <a:r>
              <a:rPr lang="en-US" sz="5400" dirty="0" smtClean="0">
                <a:latin typeface="Baskerville Old Face" pitchFamily="18" charset="0"/>
              </a:rPr>
              <a:t>Balance</a:t>
            </a:r>
            <a:endParaRPr lang="en-US" sz="5400" dirty="0">
              <a:latin typeface="Baskerville Old Fac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5400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5400" dirty="0" smtClean="0">
                <a:latin typeface="Baskerville Old Face" pitchFamily="18" charset="0"/>
              </a:rPr>
              <a:t>Safety equipment that is sprayed to smother a fire in the </a:t>
            </a:r>
            <a:r>
              <a:rPr lang="en-US" sz="5400" dirty="0" smtClean="0">
                <a:latin typeface="Baskerville Old Face" pitchFamily="18" charset="0"/>
              </a:rPr>
              <a:t>classroom</a:t>
            </a:r>
          </a:p>
          <a:p>
            <a:pPr algn="ctr">
              <a:buNone/>
            </a:pPr>
            <a:endParaRPr lang="en-US" sz="5400" dirty="0" smtClean="0">
              <a:latin typeface="Baskerville Old Face" pitchFamily="18" charset="0"/>
            </a:endParaRPr>
          </a:p>
          <a:p>
            <a:pPr algn="ctr">
              <a:buNone/>
            </a:pPr>
            <a:r>
              <a:rPr lang="en-US" sz="5400" dirty="0" smtClean="0">
                <a:latin typeface="Baskerville Old Face" pitchFamily="18" charset="0"/>
              </a:rPr>
              <a:t>Fire Extinguisher</a:t>
            </a:r>
            <a:endParaRPr lang="en-US" sz="5400" dirty="0" smtClean="0">
              <a:latin typeface="Baskerville Old Face" pitchFamily="18" charset="0"/>
            </a:endParaRPr>
          </a:p>
          <a:p>
            <a:pPr algn="ctr">
              <a:buNone/>
            </a:pPr>
            <a:endParaRPr lang="en-US" sz="5400" dirty="0">
              <a:latin typeface="Baskerville Old Fac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5400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5400" dirty="0" smtClean="0">
                <a:latin typeface="Baskerville Old Face" pitchFamily="18" charset="0"/>
              </a:rPr>
              <a:t>Unit used to measure </a:t>
            </a:r>
            <a:r>
              <a:rPr lang="en-US" sz="5400" dirty="0" smtClean="0">
                <a:latin typeface="Baskerville Old Face" pitchFamily="18" charset="0"/>
              </a:rPr>
              <a:t>length</a:t>
            </a:r>
          </a:p>
          <a:p>
            <a:pPr algn="ctr">
              <a:buNone/>
            </a:pPr>
            <a:endParaRPr lang="en-US" sz="5400" dirty="0" smtClean="0">
              <a:latin typeface="Baskerville Old Face" pitchFamily="18" charset="0"/>
            </a:endParaRPr>
          </a:p>
          <a:p>
            <a:pPr algn="ctr">
              <a:buNone/>
            </a:pPr>
            <a:endParaRPr lang="en-US" sz="5400" dirty="0" smtClean="0">
              <a:latin typeface="Baskerville Old Face" pitchFamily="18" charset="0"/>
            </a:endParaRPr>
          </a:p>
          <a:p>
            <a:pPr algn="ctr">
              <a:buNone/>
            </a:pPr>
            <a:r>
              <a:rPr lang="en-US" sz="5400" dirty="0" smtClean="0">
                <a:latin typeface="Baskerville Old Face" pitchFamily="18" charset="0"/>
              </a:rPr>
              <a:t>Meter</a:t>
            </a:r>
            <a:endParaRPr lang="en-US" sz="5400" dirty="0">
              <a:latin typeface="Baskerville Old Fac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5400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5400" dirty="0" smtClean="0">
                <a:latin typeface="Baskerville Old Face" pitchFamily="18" charset="0"/>
              </a:rPr>
              <a:t>Factual information gathered by using one’s </a:t>
            </a:r>
            <a:r>
              <a:rPr lang="en-US" sz="5400" dirty="0" smtClean="0">
                <a:latin typeface="Baskerville Old Face" pitchFamily="18" charset="0"/>
              </a:rPr>
              <a:t>senses</a:t>
            </a:r>
          </a:p>
          <a:p>
            <a:pPr algn="ctr">
              <a:buNone/>
            </a:pPr>
            <a:endParaRPr lang="en-US" sz="5400" dirty="0" smtClean="0">
              <a:latin typeface="Baskerville Old Face" pitchFamily="18" charset="0"/>
            </a:endParaRPr>
          </a:p>
          <a:p>
            <a:pPr algn="ctr">
              <a:buNone/>
            </a:pPr>
            <a:r>
              <a:rPr lang="en-US" sz="5400" dirty="0" smtClean="0">
                <a:latin typeface="Baskerville Old Face" pitchFamily="18" charset="0"/>
              </a:rPr>
              <a:t>Observation</a:t>
            </a:r>
            <a:endParaRPr lang="en-US" sz="5400" dirty="0" smtClean="0">
              <a:latin typeface="Baskerville Old Face" pitchFamily="18" charset="0"/>
            </a:endParaRPr>
          </a:p>
          <a:p>
            <a:pPr algn="ctr">
              <a:buNone/>
            </a:pPr>
            <a:endParaRPr lang="en-US" sz="5400" dirty="0">
              <a:latin typeface="Baskerville Old Fac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5400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5400" dirty="0" smtClean="0">
                <a:latin typeface="Baskerville Old Face" pitchFamily="18" charset="0"/>
              </a:rPr>
              <a:t>Tool used to accurately measure the volume of a </a:t>
            </a:r>
            <a:r>
              <a:rPr lang="en-US" sz="5400" dirty="0" smtClean="0">
                <a:latin typeface="Baskerville Old Face" pitchFamily="18" charset="0"/>
              </a:rPr>
              <a:t>liquid</a:t>
            </a:r>
          </a:p>
          <a:p>
            <a:pPr algn="ctr">
              <a:buNone/>
            </a:pPr>
            <a:endParaRPr lang="en-US" sz="5400" dirty="0" smtClean="0">
              <a:latin typeface="Baskerville Old Face" pitchFamily="18" charset="0"/>
            </a:endParaRPr>
          </a:p>
          <a:p>
            <a:pPr algn="ctr">
              <a:buNone/>
            </a:pPr>
            <a:r>
              <a:rPr lang="en-US" sz="5400" dirty="0" smtClean="0">
                <a:latin typeface="Baskerville Old Face" pitchFamily="18" charset="0"/>
              </a:rPr>
              <a:t>Graduated Cylinder</a:t>
            </a:r>
            <a:endParaRPr lang="en-US" sz="5400" dirty="0" smtClean="0">
              <a:latin typeface="Baskerville Old Face" pitchFamily="18" charset="0"/>
            </a:endParaRPr>
          </a:p>
          <a:p>
            <a:pPr algn="ctr">
              <a:buNone/>
            </a:pPr>
            <a:endParaRPr lang="en-US" sz="5400" dirty="0">
              <a:latin typeface="Baskerville Old Fac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5400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5400" dirty="0" smtClean="0">
                <a:latin typeface="Baskerville Old Face" pitchFamily="18" charset="0"/>
              </a:rPr>
              <a:t>Descriptive </a:t>
            </a:r>
            <a:r>
              <a:rPr lang="en-US" sz="5400" dirty="0" smtClean="0">
                <a:latin typeface="Baskerville Old Face" pitchFamily="18" charset="0"/>
              </a:rPr>
              <a:t>data</a:t>
            </a:r>
          </a:p>
          <a:p>
            <a:pPr algn="ctr">
              <a:buNone/>
            </a:pPr>
            <a:endParaRPr lang="en-US" sz="5400" dirty="0" smtClean="0">
              <a:latin typeface="Baskerville Old Face" pitchFamily="18" charset="0"/>
            </a:endParaRPr>
          </a:p>
          <a:p>
            <a:pPr algn="ctr">
              <a:buNone/>
            </a:pPr>
            <a:endParaRPr lang="en-US" sz="5400" dirty="0" smtClean="0">
              <a:latin typeface="Baskerville Old Face" pitchFamily="18" charset="0"/>
            </a:endParaRPr>
          </a:p>
          <a:p>
            <a:pPr algn="ctr">
              <a:buNone/>
            </a:pPr>
            <a:r>
              <a:rPr lang="en-US" sz="5400" dirty="0" smtClean="0">
                <a:latin typeface="Baskerville Old Face" pitchFamily="18" charset="0"/>
              </a:rPr>
              <a:t>Qualitative</a:t>
            </a:r>
            <a:endParaRPr lang="en-US" sz="5400" dirty="0">
              <a:latin typeface="Baskerville Old Fac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5400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5400" dirty="0" smtClean="0">
                <a:latin typeface="Baskerville Old Face" pitchFamily="18" charset="0"/>
              </a:rPr>
              <a:t>Used to test a </a:t>
            </a:r>
            <a:r>
              <a:rPr lang="en-US" sz="5400" dirty="0" smtClean="0">
                <a:latin typeface="Baskerville Old Face" pitchFamily="18" charset="0"/>
              </a:rPr>
              <a:t>hypothesis</a:t>
            </a:r>
          </a:p>
          <a:p>
            <a:pPr algn="ctr">
              <a:buNone/>
            </a:pPr>
            <a:endParaRPr lang="en-US" sz="5400" dirty="0" smtClean="0">
              <a:latin typeface="Baskerville Old Face" pitchFamily="18" charset="0"/>
            </a:endParaRPr>
          </a:p>
          <a:p>
            <a:pPr algn="ctr">
              <a:buNone/>
            </a:pPr>
            <a:endParaRPr lang="en-US" sz="5400" dirty="0" smtClean="0">
              <a:latin typeface="Baskerville Old Face" pitchFamily="18" charset="0"/>
            </a:endParaRPr>
          </a:p>
          <a:p>
            <a:pPr algn="ctr">
              <a:buNone/>
            </a:pPr>
            <a:r>
              <a:rPr lang="en-US" sz="5400" dirty="0" smtClean="0">
                <a:latin typeface="Baskerville Old Face" pitchFamily="18" charset="0"/>
              </a:rPr>
              <a:t>Experiment</a:t>
            </a:r>
            <a:endParaRPr lang="en-US" sz="5400" dirty="0">
              <a:latin typeface="Baskerville Old Fac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5400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2190749"/>
            <a:ext cx="10101202" cy="3986213"/>
          </a:xfrm>
        </p:spPr>
        <p:txBody>
          <a:bodyPr/>
          <a:lstStyle/>
          <a:p>
            <a:pPr algn="ctr">
              <a:buNone/>
            </a:pPr>
            <a:r>
              <a:rPr lang="en-US" sz="5400" dirty="0" smtClean="0">
                <a:latin typeface="Baskerville Old Face" pitchFamily="18" charset="0"/>
              </a:rPr>
              <a:t>Safety equipment used to rinse harmful chemicals off of your </a:t>
            </a:r>
            <a:r>
              <a:rPr lang="en-US" sz="5400" dirty="0" smtClean="0">
                <a:latin typeface="Baskerville Old Face" pitchFamily="18" charset="0"/>
              </a:rPr>
              <a:t>body</a:t>
            </a:r>
          </a:p>
          <a:p>
            <a:pPr algn="ctr">
              <a:buNone/>
            </a:pPr>
            <a:endParaRPr lang="en-US" sz="5400" dirty="0" smtClean="0">
              <a:latin typeface="Baskerville Old Face" pitchFamily="18" charset="0"/>
            </a:endParaRPr>
          </a:p>
          <a:p>
            <a:pPr algn="ctr">
              <a:buNone/>
            </a:pPr>
            <a:r>
              <a:rPr lang="en-US" sz="5400" dirty="0" smtClean="0">
                <a:latin typeface="Baskerville Old Face" pitchFamily="18" charset="0"/>
              </a:rPr>
              <a:t>Safety Shower</a:t>
            </a:r>
            <a:endParaRPr lang="en-US" sz="5400" dirty="0" smtClean="0">
              <a:latin typeface="Baskerville Old Face" pitchFamily="18" charset="0"/>
            </a:endParaRPr>
          </a:p>
          <a:p>
            <a:pPr algn="ctr">
              <a:buNone/>
            </a:pPr>
            <a:endParaRPr lang="en-US" sz="5400" dirty="0">
              <a:latin typeface="Baskerville Old Fac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5400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5400" dirty="0" smtClean="0">
                <a:latin typeface="Baskerville Old Face" pitchFamily="18" charset="0"/>
              </a:rPr>
              <a:t>Safety equipment used to protect the eyes</a:t>
            </a:r>
            <a:r>
              <a:rPr lang="en-US" sz="5400" dirty="0" smtClean="0">
                <a:latin typeface="Baskerville Old Face" pitchFamily="18" charset="0"/>
              </a:rPr>
              <a:t>.</a:t>
            </a:r>
          </a:p>
          <a:p>
            <a:pPr algn="ctr">
              <a:buNone/>
            </a:pPr>
            <a:endParaRPr lang="en-US" sz="5400" dirty="0" smtClean="0">
              <a:latin typeface="Baskerville Old Face" pitchFamily="18" charset="0"/>
            </a:endParaRPr>
          </a:p>
          <a:p>
            <a:pPr algn="ctr">
              <a:buNone/>
            </a:pPr>
            <a:r>
              <a:rPr lang="en-US" sz="5400" dirty="0" smtClean="0">
                <a:latin typeface="Baskerville Old Face" pitchFamily="18" charset="0"/>
              </a:rPr>
              <a:t>Goggles</a:t>
            </a:r>
            <a:endParaRPr lang="en-US" sz="5400" dirty="0">
              <a:latin typeface="Baskerville Old Fac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5400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5400" dirty="0" smtClean="0">
                <a:latin typeface="Baskerville Old Face" pitchFamily="18" charset="0"/>
              </a:rPr>
              <a:t>Tool used for reactions and to hold small amounts of </a:t>
            </a:r>
            <a:r>
              <a:rPr lang="en-US" sz="5400" dirty="0" smtClean="0">
                <a:latin typeface="Baskerville Old Face" pitchFamily="18" charset="0"/>
              </a:rPr>
              <a:t>liquid</a:t>
            </a:r>
          </a:p>
          <a:p>
            <a:pPr algn="ctr">
              <a:buNone/>
            </a:pPr>
            <a:endParaRPr lang="en-US" sz="5400" dirty="0" smtClean="0">
              <a:latin typeface="Baskerville Old Face" pitchFamily="18" charset="0"/>
            </a:endParaRPr>
          </a:p>
          <a:p>
            <a:pPr algn="ctr">
              <a:buNone/>
            </a:pPr>
            <a:r>
              <a:rPr lang="en-US" sz="5400" dirty="0" smtClean="0">
                <a:latin typeface="Baskerville Old Face" pitchFamily="18" charset="0"/>
              </a:rPr>
              <a:t>Test Tube</a:t>
            </a:r>
            <a:endParaRPr lang="en-US" sz="5400" dirty="0" smtClean="0">
              <a:latin typeface="Baskerville Old Face" pitchFamily="18" charset="0"/>
            </a:endParaRPr>
          </a:p>
          <a:p>
            <a:pPr algn="ctr">
              <a:buNone/>
            </a:pPr>
            <a:endParaRPr lang="en-US" sz="5400" dirty="0">
              <a:latin typeface="Baskerville Old Fac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5400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5400" dirty="0" smtClean="0">
                <a:latin typeface="Baskerville Old Face" pitchFamily="18" charset="0"/>
              </a:rPr>
              <a:t>Numerical </a:t>
            </a:r>
            <a:r>
              <a:rPr lang="en-US" sz="5400" dirty="0" smtClean="0">
                <a:latin typeface="Baskerville Old Face" pitchFamily="18" charset="0"/>
              </a:rPr>
              <a:t>data</a:t>
            </a:r>
          </a:p>
          <a:p>
            <a:pPr algn="ctr">
              <a:buNone/>
            </a:pPr>
            <a:endParaRPr lang="en-US" sz="5400" dirty="0" smtClean="0">
              <a:latin typeface="Baskerville Old Face" pitchFamily="18" charset="0"/>
            </a:endParaRPr>
          </a:p>
          <a:p>
            <a:pPr algn="ctr">
              <a:buNone/>
            </a:pPr>
            <a:endParaRPr lang="en-US" sz="5400" dirty="0" smtClean="0">
              <a:latin typeface="Baskerville Old Face" pitchFamily="18" charset="0"/>
            </a:endParaRPr>
          </a:p>
          <a:p>
            <a:pPr algn="ctr">
              <a:buNone/>
            </a:pPr>
            <a:r>
              <a:rPr lang="en-US" sz="5400" dirty="0" smtClean="0">
                <a:latin typeface="Baskerville Old Face" pitchFamily="18" charset="0"/>
              </a:rPr>
              <a:t>Quantitative</a:t>
            </a:r>
            <a:endParaRPr lang="en-US" sz="5400" dirty="0">
              <a:latin typeface="Baskerville Old Fac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5400" dirty="0">
              <a:latin typeface="Baskerville Old Face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5400" dirty="0" smtClean="0">
                <a:latin typeface="Baskerville Old Face" pitchFamily="18" charset="0"/>
              </a:rPr>
              <a:t>A statement that always appears to be true, but does NOT offer an explanation as to </a:t>
            </a:r>
            <a:r>
              <a:rPr lang="en-US" sz="5400" dirty="0" smtClean="0">
                <a:latin typeface="Baskerville Old Face" pitchFamily="18" charset="0"/>
              </a:rPr>
              <a:t>why</a:t>
            </a:r>
          </a:p>
          <a:p>
            <a:pPr algn="ctr">
              <a:buNone/>
            </a:pPr>
            <a:r>
              <a:rPr lang="en-US" sz="5400" dirty="0" smtClean="0">
                <a:latin typeface="Baskerville Old Face" pitchFamily="18" charset="0"/>
              </a:rPr>
              <a:t>Law</a:t>
            </a:r>
          </a:p>
          <a:p>
            <a:pPr algn="ctr">
              <a:buNone/>
            </a:pPr>
            <a:endParaRPr lang="en-US" sz="5400" dirty="0" smtClean="0">
              <a:latin typeface="Baskerville Old Face" pitchFamily="18" charset="0"/>
            </a:endParaRPr>
          </a:p>
          <a:p>
            <a:pPr algn="ctr">
              <a:buNone/>
            </a:pPr>
            <a:endParaRPr lang="en-US" sz="5400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83043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5400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5400" dirty="0" smtClean="0">
                <a:latin typeface="Baskerville Old Face" pitchFamily="18" charset="0"/>
              </a:rPr>
              <a:t>Part of a hypothesis that is being recorded during an </a:t>
            </a:r>
            <a:r>
              <a:rPr lang="en-US" sz="5400" dirty="0" smtClean="0">
                <a:latin typeface="Baskerville Old Face" pitchFamily="18" charset="0"/>
              </a:rPr>
              <a:t>experiment</a:t>
            </a:r>
          </a:p>
          <a:p>
            <a:pPr algn="ctr">
              <a:buNone/>
            </a:pPr>
            <a:endParaRPr lang="en-US" sz="5400" dirty="0" smtClean="0">
              <a:latin typeface="Baskerville Old Face" pitchFamily="18" charset="0"/>
            </a:endParaRPr>
          </a:p>
          <a:p>
            <a:pPr algn="ctr">
              <a:buNone/>
            </a:pPr>
            <a:r>
              <a:rPr lang="en-US" sz="5400" dirty="0" smtClean="0">
                <a:latin typeface="Baskerville Old Face" pitchFamily="18" charset="0"/>
              </a:rPr>
              <a:t>Dependent Variable</a:t>
            </a:r>
            <a:endParaRPr lang="en-US" sz="5400" dirty="0" smtClean="0">
              <a:latin typeface="Baskerville Old Face" pitchFamily="18" charset="0"/>
            </a:endParaRPr>
          </a:p>
          <a:p>
            <a:pPr algn="ctr">
              <a:buNone/>
            </a:pPr>
            <a:endParaRPr lang="en-US" sz="5400" b="1" dirty="0">
              <a:latin typeface="Baskerville Old Fac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5400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5400" dirty="0" smtClean="0">
                <a:latin typeface="Baskerville Old Face" pitchFamily="18" charset="0"/>
              </a:rPr>
              <a:t>Tool used to measure volume and mixing </a:t>
            </a:r>
            <a:r>
              <a:rPr lang="en-US" sz="5400" dirty="0" smtClean="0">
                <a:latin typeface="Baskerville Old Face" pitchFamily="18" charset="0"/>
              </a:rPr>
              <a:t>solutions</a:t>
            </a:r>
          </a:p>
          <a:p>
            <a:pPr algn="ctr">
              <a:buNone/>
            </a:pPr>
            <a:endParaRPr lang="en-US" sz="5400" dirty="0" smtClean="0">
              <a:latin typeface="Baskerville Old Face" pitchFamily="18" charset="0"/>
            </a:endParaRPr>
          </a:p>
          <a:p>
            <a:pPr algn="ctr">
              <a:buNone/>
            </a:pPr>
            <a:r>
              <a:rPr lang="en-US" sz="5400" dirty="0" smtClean="0">
                <a:latin typeface="Baskerville Old Face" pitchFamily="18" charset="0"/>
              </a:rPr>
              <a:t>Flask</a:t>
            </a:r>
            <a:endParaRPr lang="en-US" sz="5400" dirty="0" smtClean="0">
              <a:latin typeface="Baskerville Old Face" pitchFamily="18" charset="0"/>
            </a:endParaRPr>
          </a:p>
          <a:p>
            <a:pPr algn="ctr">
              <a:buNone/>
            </a:pPr>
            <a:endParaRPr lang="en-US" sz="5400" dirty="0">
              <a:latin typeface="Baskerville Old Fac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5400" dirty="0">
              <a:latin typeface="Baskerville Old Face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5400" dirty="0" smtClean="0">
                <a:latin typeface="Baskerville Old Face" pitchFamily="18" charset="0"/>
              </a:rPr>
              <a:t>The vertical axis on a </a:t>
            </a:r>
            <a:r>
              <a:rPr lang="en-US" sz="5400" dirty="0" smtClean="0">
                <a:latin typeface="Baskerville Old Face" pitchFamily="18" charset="0"/>
              </a:rPr>
              <a:t>graph</a:t>
            </a:r>
          </a:p>
          <a:p>
            <a:pPr algn="ctr">
              <a:buNone/>
            </a:pPr>
            <a:endParaRPr lang="en-US" sz="5400" dirty="0" smtClean="0">
              <a:latin typeface="Baskerville Old Face" pitchFamily="18" charset="0"/>
            </a:endParaRPr>
          </a:p>
          <a:p>
            <a:pPr algn="ctr">
              <a:buNone/>
            </a:pPr>
            <a:endParaRPr lang="en-US" sz="5400" dirty="0" smtClean="0">
              <a:latin typeface="Baskerville Old Face" pitchFamily="18" charset="0"/>
            </a:endParaRPr>
          </a:p>
          <a:p>
            <a:pPr algn="ctr">
              <a:buNone/>
            </a:pPr>
            <a:r>
              <a:rPr lang="en-US" sz="5400" dirty="0" smtClean="0">
                <a:latin typeface="Baskerville Old Face" pitchFamily="18" charset="0"/>
              </a:rPr>
              <a:t>Y-axis</a:t>
            </a:r>
            <a:endParaRPr lang="en-US" sz="5400" dirty="0">
              <a:latin typeface="Baskerville Old Fac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5400" dirty="0">
              <a:latin typeface="Baskerville Old Face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5400" dirty="0" smtClean="0">
                <a:latin typeface="Baskerville Old Face" pitchFamily="18" charset="0"/>
              </a:rPr>
              <a:t>Parts of an experiment that remain unchanged or </a:t>
            </a:r>
            <a:r>
              <a:rPr lang="en-US" sz="5400" dirty="0" smtClean="0">
                <a:latin typeface="Baskerville Old Face" pitchFamily="18" charset="0"/>
              </a:rPr>
              <a:t>constant</a:t>
            </a:r>
          </a:p>
          <a:p>
            <a:pPr algn="ctr">
              <a:buNone/>
            </a:pPr>
            <a:endParaRPr lang="en-US" sz="5400" dirty="0" smtClean="0">
              <a:latin typeface="Baskerville Old Face" pitchFamily="18" charset="0"/>
            </a:endParaRPr>
          </a:p>
          <a:p>
            <a:pPr algn="ctr">
              <a:buNone/>
            </a:pPr>
            <a:r>
              <a:rPr lang="en-US" sz="5400" dirty="0" smtClean="0">
                <a:latin typeface="Baskerville Old Face" pitchFamily="18" charset="0"/>
              </a:rPr>
              <a:t>Controls</a:t>
            </a:r>
            <a:endParaRPr lang="en-US" sz="5400" dirty="0" smtClean="0">
              <a:latin typeface="Baskerville Old Face" pitchFamily="18" charset="0"/>
            </a:endParaRPr>
          </a:p>
          <a:p>
            <a:pPr algn="ctr">
              <a:buNone/>
            </a:pPr>
            <a:endParaRPr lang="en-US" sz="5400" dirty="0">
              <a:latin typeface="Baskerville Old Fac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5400" dirty="0">
              <a:latin typeface="Baskerville Old Face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5400" dirty="0" smtClean="0">
                <a:latin typeface="Baskerville Old Face" pitchFamily="18" charset="0"/>
              </a:rPr>
              <a:t>The horizontal axis on a </a:t>
            </a:r>
            <a:r>
              <a:rPr lang="en-US" sz="5400" dirty="0" smtClean="0">
                <a:latin typeface="Baskerville Old Face" pitchFamily="18" charset="0"/>
              </a:rPr>
              <a:t>graph</a:t>
            </a:r>
          </a:p>
          <a:p>
            <a:pPr algn="ctr">
              <a:buNone/>
            </a:pPr>
            <a:endParaRPr lang="en-US" sz="5400" dirty="0" smtClean="0">
              <a:latin typeface="Baskerville Old Face" pitchFamily="18" charset="0"/>
            </a:endParaRPr>
          </a:p>
          <a:p>
            <a:pPr algn="ctr">
              <a:buNone/>
            </a:pPr>
            <a:endParaRPr lang="en-US" sz="5400" dirty="0" smtClean="0">
              <a:latin typeface="Baskerville Old Face" pitchFamily="18" charset="0"/>
            </a:endParaRPr>
          </a:p>
          <a:p>
            <a:pPr algn="ctr">
              <a:buNone/>
            </a:pPr>
            <a:r>
              <a:rPr lang="en-US" sz="5400" dirty="0" smtClean="0">
                <a:latin typeface="Baskerville Old Face" pitchFamily="18" charset="0"/>
              </a:rPr>
              <a:t>X-axis</a:t>
            </a:r>
            <a:endParaRPr lang="en-US" sz="5400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24663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5400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5400" dirty="0" smtClean="0">
                <a:latin typeface="Baskerville Old Face" pitchFamily="18" charset="0"/>
              </a:rPr>
              <a:t>Information collected during an </a:t>
            </a:r>
            <a:r>
              <a:rPr lang="en-US" sz="5400" dirty="0" smtClean="0">
                <a:latin typeface="Baskerville Old Face" pitchFamily="18" charset="0"/>
              </a:rPr>
              <a:t>experiment</a:t>
            </a:r>
          </a:p>
          <a:p>
            <a:pPr algn="ctr">
              <a:buNone/>
            </a:pPr>
            <a:endParaRPr lang="en-US" sz="5400" dirty="0" smtClean="0">
              <a:latin typeface="Baskerville Old Face" pitchFamily="18" charset="0"/>
            </a:endParaRPr>
          </a:p>
          <a:p>
            <a:pPr algn="ctr">
              <a:buNone/>
            </a:pPr>
            <a:r>
              <a:rPr lang="en-US" sz="5400" dirty="0" smtClean="0">
                <a:latin typeface="Baskerville Old Face" pitchFamily="18" charset="0"/>
              </a:rPr>
              <a:t>Data</a:t>
            </a:r>
            <a:endParaRPr lang="en-US" sz="5400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06443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5400" dirty="0">
              <a:latin typeface="Baskerville Old Face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5400" dirty="0" smtClean="0">
                <a:latin typeface="Baskerville Old Face" pitchFamily="18" charset="0"/>
              </a:rPr>
              <a:t>Group in an experiment used for comparison that does not get tested</a:t>
            </a:r>
          </a:p>
          <a:p>
            <a:pPr algn="ctr">
              <a:buNone/>
            </a:pPr>
            <a:r>
              <a:rPr lang="en-US" sz="5400" dirty="0" smtClean="0">
                <a:latin typeface="Baskerville Old Face" pitchFamily="18" charset="0"/>
              </a:rPr>
              <a:t>Control Group</a:t>
            </a:r>
            <a:endParaRPr lang="en-US" sz="5400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74303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5400" dirty="0">
              <a:latin typeface="Baskerville Old Face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5400" dirty="0" smtClean="0">
                <a:latin typeface="Baskerville Old Face" pitchFamily="18" charset="0"/>
              </a:rPr>
              <a:t>A step by step process used to solve a </a:t>
            </a:r>
            <a:r>
              <a:rPr lang="en-US" sz="5400" dirty="0" smtClean="0">
                <a:latin typeface="Baskerville Old Face" pitchFamily="18" charset="0"/>
              </a:rPr>
              <a:t>problem</a:t>
            </a:r>
          </a:p>
          <a:p>
            <a:pPr algn="ctr">
              <a:buNone/>
            </a:pPr>
            <a:endParaRPr lang="en-US" sz="5400" dirty="0" smtClean="0">
              <a:latin typeface="Baskerville Old Face" pitchFamily="18" charset="0"/>
            </a:endParaRPr>
          </a:p>
          <a:p>
            <a:pPr algn="ctr">
              <a:buNone/>
            </a:pPr>
            <a:r>
              <a:rPr lang="en-US" sz="5400" dirty="0" smtClean="0">
                <a:latin typeface="Baskerville Old Face" pitchFamily="18" charset="0"/>
              </a:rPr>
              <a:t>Scientific Method</a:t>
            </a:r>
            <a:endParaRPr lang="en-US" sz="5400" dirty="0" smtClean="0">
              <a:latin typeface="Baskerville Old Face" pitchFamily="18" charset="0"/>
            </a:endParaRPr>
          </a:p>
          <a:p>
            <a:pPr algn="ctr">
              <a:buNone/>
            </a:pPr>
            <a:endParaRPr lang="en-US" sz="5400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41989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5400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5400" dirty="0" smtClean="0">
                <a:latin typeface="Baskerville Old Face" pitchFamily="18" charset="0"/>
              </a:rPr>
              <a:t>The amount of space an object takes </a:t>
            </a:r>
            <a:r>
              <a:rPr lang="en-US" sz="5400" dirty="0" smtClean="0">
                <a:latin typeface="Baskerville Old Face" pitchFamily="18" charset="0"/>
              </a:rPr>
              <a:t>up</a:t>
            </a:r>
          </a:p>
          <a:p>
            <a:pPr algn="ctr">
              <a:buNone/>
            </a:pPr>
            <a:endParaRPr lang="en-US" sz="5400" dirty="0" smtClean="0">
              <a:latin typeface="Baskerville Old Face" pitchFamily="18" charset="0"/>
            </a:endParaRPr>
          </a:p>
          <a:p>
            <a:pPr algn="ctr">
              <a:buNone/>
            </a:pPr>
            <a:r>
              <a:rPr lang="en-US" sz="5400" dirty="0" smtClean="0">
                <a:latin typeface="Baskerville Old Face" pitchFamily="18" charset="0"/>
              </a:rPr>
              <a:t>Volume</a:t>
            </a:r>
            <a:endParaRPr lang="en-US" sz="5400" dirty="0">
              <a:latin typeface="Baskerville Old Fac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5400" dirty="0">
              <a:latin typeface="Baskerville Old Face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5400" dirty="0" smtClean="0">
                <a:latin typeface="Baskerville Old Face" pitchFamily="18" charset="0"/>
              </a:rPr>
              <a:t>Unit used to measure </a:t>
            </a:r>
            <a:r>
              <a:rPr lang="en-US" sz="5400" dirty="0" smtClean="0">
                <a:latin typeface="Baskerville Old Face" pitchFamily="18" charset="0"/>
              </a:rPr>
              <a:t>volume</a:t>
            </a:r>
          </a:p>
          <a:p>
            <a:pPr algn="ctr">
              <a:buNone/>
            </a:pPr>
            <a:endParaRPr lang="en-US" sz="5400" dirty="0" smtClean="0">
              <a:latin typeface="Baskerville Old Face" pitchFamily="18" charset="0"/>
            </a:endParaRPr>
          </a:p>
          <a:p>
            <a:pPr algn="ctr">
              <a:buNone/>
            </a:pPr>
            <a:r>
              <a:rPr lang="en-US" sz="5400" dirty="0" smtClean="0">
                <a:latin typeface="Baskerville Old Face" pitchFamily="18" charset="0"/>
              </a:rPr>
              <a:t>Liter</a:t>
            </a:r>
            <a:endParaRPr lang="en-US" sz="5400" dirty="0">
              <a:latin typeface="Baskerville Old Fac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5400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59" y="2190749"/>
            <a:ext cx="10062291" cy="3986213"/>
          </a:xfrm>
        </p:spPr>
        <p:txBody>
          <a:bodyPr/>
          <a:lstStyle/>
          <a:p>
            <a:pPr algn="ctr">
              <a:buNone/>
            </a:pPr>
            <a:r>
              <a:rPr lang="en-US" sz="5400" dirty="0" smtClean="0">
                <a:latin typeface="Baskerville Old Face" pitchFamily="18" charset="0"/>
              </a:rPr>
              <a:t>A broad statement that explains why something is thought to be </a:t>
            </a:r>
            <a:r>
              <a:rPr lang="en-US" sz="5400" dirty="0" smtClean="0">
                <a:latin typeface="Baskerville Old Face" pitchFamily="18" charset="0"/>
              </a:rPr>
              <a:t>true</a:t>
            </a:r>
          </a:p>
          <a:p>
            <a:pPr algn="ctr">
              <a:buNone/>
            </a:pPr>
            <a:endParaRPr lang="en-US" sz="5400" dirty="0" smtClean="0">
              <a:latin typeface="Baskerville Old Face" pitchFamily="18" charset="0"/>
            </a:endParaRPr>
          </a:p>
          <a:p>
            <a:pPr algn="ctr">
              <a:buNone/>
            </a:pPr>
            <a:r>
              <a:rPr lang="en-US" sz="5400" dirty="0" smtClean="0">
                <a:latin typeface="Baskerville Old Face" pitchFamily="18" charset="0"/>
              </a:rPr>
              <a:t>Theory</a:t>
            </a:r>
            <a:endParaRPr lang="en-US" sz="5400" dirty="0" smtClean="0">
              <a:latin typeface="Baskerville Old Face" pitchFamily="18" charset="0"/>
            </a:endParaRPr>
          </a:p>
          <a:p>
            <a:pPr algn="ctr">
              <a:buNone/>
            </a:pPr>
            <a:endParaRPr lang="en-US" sz="5400" dirty="0">
              <a:latin typeface="Baskerville Old Fac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5400" dirty="0">
              <a:latin typeface="Baskerville Old Face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5400" dirty="0" smtClean="0">
                <a:latin typeface="Baskerville Old Face" pitchFamily="18" charset="0"/>
              </a:rPr>
              <a:t>An assumption that may or may not be </a:t>
            </a:r>
            <a:r>
              <a:rPr lang="en-US" sz="5400" dirty="0" smtClean="0">
                <a:latin typeface="Baskerville Old Face" pitchFamily="18" charset="0"/>
              </a:rPr>
              <a:t>true</a:t>
            </a:r>
          </a:p>
          <a:p>
            <a:pPr algn="ctr">
              <a:buNone/>
            </a:pPr>
            <a:endParaRPr lang="en-US" sz="5400" dirty="0" smtClean="0">
              <a:latin typeface="Baskerville Old Face" pitchFamily="18" charset="0"/>
            </a:endParaRPr>
          </a:p>
          <a:p>
            <a:pPr algn="ctr">
              <a:buNone/>
            </a:pPr>
            <a:r>
              <a:rPr lang="en-US" sz="5400" dirty="0" smtClean="0">
                <a:latin typeface="Baskerville Old Face" pitchFamily="18" charset="0"/>
              </a:rPr>
              <a:t>Inference</a:t>
            </a:r>
            <a:endParaRPr lang="en-US" sz="5400" dirty="0">
              <a:latin typeface="Baskerville Old Fac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5400" dirty="0">
              <a:latin typeface="Baskerville Old Face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5400" dirty="0" smtClean="0">
                <a:latin typeface="Baskerville Old Face" pitchFamily="18" charset="0"/>
              </a:rPr>
              <a:t>Part of a hypothesis that is being tested in an </a:t>
            </a:r>
            <a:r>
              <a:rPr lang="en-US" sz="5400" dirty="0" smtClean="0">
                <a:latin typeface="Baskerville Old Face" pitchFamily="18" charset="0"/>
              </a:rPr>
              <a:t>experiment</a:t>
            </a:r>
          </a:p>
          <a:p>
            <a:pPr algn="ctr">
              <a:buNone/>
            </a:pPr>
            <a:endParaRPr lang="en-US" sz="5400" dirty="0" smtClean="0">
              <a:latin typeface="Baskerville Old Face" pitchFamily="18" charset="0"/>
            </a:endParaRPr>
          </a:p>
          <a:p>
            <a:pPr algn="ctr">
              <a:buNone/>
            </a:pPr>
            <a:r>
              <a:rPr lang="en-US" sz="5400" dirty="0" smtClean="0">
                <a:latin typeface="Baskerville Old Face" pitchFamily="18" charset="0"/>
              </a:rPr>
              <a:t>Independent Variable</a:t>
            </a:r>
            <a:endParaRPr lang="en-US" sz="5400" dirty="0" smtClean="0">
              <a:latin typeface="Baskerville Old Face" pitchFamily="18" charset="0"/>
            </a:endParaRPr>
          </a:p>
          <a:p>
            <a:pPr algn="ctr">
              <a:buNone/>
            </a:pPr>
            <a:endParaRPr lang="en-US" sz="5400" dirty="0">
              <a:latin typeface="Baskerville Old Fac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5400" dirty="0">
              <a:latin typeface="Baskerville Old Face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5400" dirty="0" smtClean="0">
                <a:latin typeface="Baskerville Old Face" pitchFamily="18" charset="0"/>
              </a:rPr>
              <a:t>Tool used to compare multiple sets of </a:t>
            </a:r>
            <a:r>
              <a:rPr lang="en-US" sz="5400" dirty="0" smtClean="0">
                <a:latin typeface="Baskerville Old Face" pitchFamily="18" charset="0"/>
              </a:rPr>
              <a:t>data</a:t>
            </a:r>
          </a:p>
          <a:p>
            <a:pPr algn="ctr">
              <a:buNone/>
            </a:pPr>
            <a:endParaRPr lang="en-US" sz="5400" dirty="0" smtClean="0">
              <a:latin typeface="Baskerville Old Face" pitchFamily="18" charset="0"/>
            </a:endParaRPr>
          </a:p>
          <a:p>
            <a:pPr algn="ctr">
              <a:buNone/>
            </a:pPr>
            <a:r>
              <a:rPr lang="en-US" sz="5400" dirty="0" smtClean="0">
                <a:latin typeface="Baskerville Old Face" pitchFamily="18" charset="0"/>
              </a:rPr>
              <a:t>Bar Graph</a:t>
            </a:r>
            <a:endParaRPr lang="en-US" sz="5400" dirty="0" smtClean="0">
              <a:latin typeface="Baskerville Old Face" pitchFamily="18" charset="0"/>
            </a:endParaRPr>
          </a:p>
          <a:p>
            <a:pPr algn="ctr">
              <a:buNone/>
            </a:pPr>
            <a:endParaRPr lang="en-US" sz="5400" dirty="0">
              <a:latin typeface="Baskerville Old Fac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5400" dirty="0">
              <a:latin typeface="Baskerville Old Face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5400" dirty="0" smtClean="0">
                <a:latin typeface="Baskerville Old Face" pitchFamily="18" charset="0"/>
              </a:rPr>
              <a:t>The amount of matter an object </a:t>
            </a:r>
            <a:r>
              <a:rPr lang="en-US" sz="5400" dirty="0" smtClean="0">
                <a:latin typeface="Baskerville Old Face" pitchFamily="18" charset="0"/>
              </a:rPr>
              <a:t>possesses</a:t>
            </a:r>
          </a:p>
          <a:p>
            <a:pPr algn="ctr">
              <a:buNone/>
            </a:pPr>
            <a:endParaRPr lang="en-US" sz="5400" dirty="0" smtClean="0">
              <a:latin typeface="Baskerville Old Face" pitchFamily="18" charset="0"/>
            </a:endParaRPr>
          </a:p>
          <a:p>
            <a:pPr algn="ctr">
              <a:buNone/>
            </a:pPr>
            <a:r>
              <a:rPr lang="en-US" sz="5400" dirty="0" smtClean="0">
                <a:latin typeface="Baskerville Old Face" pitchFamily="18" charset="0"/>
              </a:rPr>
              <a:t>Mass</a:t>
            </a:r>
            <a:endParaRPr lang="en-US" sz="5400" dirty="0" smtClean="0">
              <a:latin typeface="Baskerville Old Face" pitchFamily="18" charset="0"/>
            </a:endParaRPr>
          </a:p>
          <a:p>
            <a:pPr algn="ctr">
              <a:buNone/>
            </a:pPr>
            <a:endParaRPr lang="en-US" sz="5400" dirty="0">
              <a:latin typeface="Baskerville Old Fac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ducation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Education_16x9.potx" id="{AA5F22BC-61EA-4F01-AB22-75117871E196}" vid="{BD0EB374-1DDC-4F15-88A9-D386288C58A6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46F0C7C-95CD-4157-B59F-1693F8160B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351</Words>
  <Application>Microsoft Office PowerPoint</Application>
  <PresentationFormat>Custom</PresentationFormat>
  <Paragraphs>119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Education 16x9</vt:lpstr>
      <vt:lpstr>Basic Science Skills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modified xsi:type="dcterms:W3CDTF">2014-01-24T16:38:19Z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TC034629029991</vt:lpwstr>
  </property>
</Properties>
</file>