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oboto" panose="020B0604020202020204" charset="0"/>
      <p:regular r:id="rId12"/>
      <p:bold r:id="rId13"/>
      <p:italic r:id="rId14"/>
      <p:boldItalic r:id="rId15"/>
    </p:embeddedFont>
    <p:embeddedFont>
      <p:font typeface="Old Standard TT" panose="020B0604020202020204" charset="0"/>
      <p:regular r:id="rId16"/>
      <p:bold r:id="rId17"/>
      <p: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5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712116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2939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60606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16569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4332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9228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72739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92181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50522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3273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a:t>1993 World Trade Center Bombing</a:t>
            </a:r>
          </a:p>
        </p:txBody>
      </p:sp>
      <p:sp>
        <p:nvSpPr>
          <p:cNvPr id="60" name="Shape 60"/>
          <p:cNvSpPr txBox="1">
            <a:spLocks noGrp="1"/>
          </p:cNvSpPr>
          <p:nvPr>
            <p:ph type="subTitle" idx="1"/>
          </p:nvPr>
        </p:nvSpPr>
        <p:spPr>
          <a:xfrm>
            <a:off x="512700" y="3840639"/>
            <a:ext cx="8118600" cy="787500"/>
          </a:xfrm>
          <a:prstGeom prst="rect">
            <a:avLst/>
          </a:prstGeom>
        </p:spPr>
        <p:txBody>
          <a:bodyPr lIns="91425" tIns="91425" rIns="91425" bIns="91425" anchor="t" anchorCtr="0">
            <a:noAutofit/>
          </a:bodyPr>
          <a:lstStyle/>
          <a:p>
            <a:pPr lvl="0">
              <a:spcBef>
                <a:spcPts val="0"/>
              </a:spcBef>
              <a:buNone/>
            </a:pPr>
            <a:r>
              <a:rPr lang="en"/>
              <a:t>By Nick, Jon and Matt</a:t>
            </a:r>
          </a:p>
          <a:p>
            <a:pPr lvl="0">
              <a:spcBef>
                <a:spcPts val="0"/>
              </a:spcBef>
              <a:buNone/>
            </a:pPr>
            <a:endParaRPr/>
          </a:p>
        </p:txBody>
      </p:sp>
      <p:pic>
        <p:nvPicPr>
          <p:cNvPr id="61" name="Shape 61"/>
          <p:cNvPicPr preferRelativeResize="0"/>
          <p:nvPr/>
        </p:nvPicPr>
        <p:blipFill>
          <a:blip r:embed="rId3">
            <a:alphaModFix/>
          </a:blip>
          <a:stretch>
            <a:fillRect/>
          </a:stretch>
        </p:blipFill>
        <p:spPr>
          <a:xfrm>
            <a:off x="6204849" y="2705875"/>
            <a:ext cx="2650075" cy="22702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769300" y="-229400"/>
            <a:ext cx="8118600" cy="1522800"/>
          </a:xfrm>
          <a:prstGeom prst="rect">
            <a:avLst/>
          </a:prstGeom>
        </p:spPr>
        <p:txBody>
          <a:bodyPr lIns="91425" tIns="91425" rIns="91425" bIns="91425" anchor="b" anchorCtr="0">
            <a:noAutofit/>
          </a:bodyPr>
          <a:lstStyle/>
          <a:p>
            <a:pPr lvl="0">
              <a:spcBef>
                <a:spcPts val="0"/>
              </a:spcBef>
              <a:buNone/>
            </a:pPr>
            <a:r>
              <a:rPr lang="en"/>
              <a:t>Quick Facts</a:t>
            </a:r>
          </a:p>
        </p:txBody>
      </p:sp>
      <p:sp>
        <p:nvSpPr>
          <p:cNvPr id="67" name="Shape 67"/>
          <p:cNvSpPr txBox="1">
            <a:spLocks noGrp="1"/>
          </p:cNvSpPr>
          <p:nvPr>
            <p:ph type="subTitle" idx="1"/>
          </p:nvPr>
        </p:nvSpPr>
        <p:spPr>
          <a:xfrm>
            <a:off x="480150" y="2426200"/>
            <a:ext cx="8183700" cy="1982400"/>
          </a:xfrm>
          <a:prstGeom prst="rect">
            <a:avLst/>
          </a:prstGeom>
        </p:spPr>
        <p:txBody>
          <a:bodyPr lIns="91425" tIns="91425" rIns="91425" bIns="91425" anchor="t" anchorCtr="0">
            <a:noAutofit/>
          </a:bodyPr>
          <a:lstStyle/>
          <a:p>
            <a:pPr marL="457200" lvl="0" indent="-228600">
              <a:spcBef>
                <a:spcPts val="0"/>
              </a:spcBef>
              <a:buClr>
                <a:srgbClr val="CC0000"/>
              </a:buClr>
              <a:buChar char="●"/>
            </a:pPr>
            <a:r>
              <a:rPr lang="en">
                <a:solidFill>
                  <a:srgbClr val="CC0000"/>
                </a:solidFill>
              </a:rPr>
              <a:t>Killed 6 people</a:t>
            </a:r>
          </a:p>
          <a:p>
            <a:pPr marL="457200" lvl="0" indent="-228600">
              <a:spcBef>
                <a:spcPts val="0"/>
              </a:spcBef>
              <a:buClr>
                <a:srgbClr val="CC0000"/>
              </a:buClr>
              <a:buChar char="●"/>
            </a:pPr>
            <a:r>
              <a:rPr lang="en">
                <a:solidFill>
                  <a:srgbClr val="CC0000"/>
                </a:solidFill>
              </a:rPr>
              <a:t>Injured more than 1,000</a:t>
            </a:r>
          </a:p>
          <a:p>
            <a:pPr marL="457200" lvl="0" indent="-228600">
              <a:spcBef>
                <a:spcPts val="0"/>
              </a:spcBef>
              <a:buClr>
                <a:srgbClr val="CC0000"/>
              </a:buClr>
              <a:buChar char="●"/>
            </a:pPr>
            <a:r>
              <a:rPr lang="en">
                <a:solidFill>
                  <a:srgbClr val="CC0000"/>
                </a:solidFill>
              </a:rPr>
              <a:t>6 suspects convicted</a:t>
            </a:r>
          </a:p>
          <a:p>
            <a:pPr marL="457200" lvl="0" indent="-228600" rtl="0">
              <a:spcBef>
                <a:spcPts val="0"/>
              </a:spcBef>
              <a:buClr>
                <a:srgbClr val="CC0000"/>
              </a:buClr>
              <a:buChar char="●"/>
            </a:pPr>
            <a:r>
              <a:rPr lang="en">
                <a:solidFill>
                  <a:srgbClr val="CC0000"/>
                </a:solidFill>
              </a:rPr>
              <a:t>Abdul Rahmen Yasis (terror suspect) is still at large.</a:t>
            </a:r>
          </a:p>
          <a:p>
            <a:pPr marL="457200" lvl="0" indent="-228600">
              <a:spcBef>
                <a:spcPts val="0"/>
              </a:spcBef>
              <a:buClr>
                <a:srgbClr val="CC0000"/>
              </a:buClr>
              <a:buChar char="●"/>
            </a:pPr>
            <a:r>
              <a:rPr lang="en">
                <a:solidFill>
                  <a:srgbClr val="CC0000"/>
                </a:solidFill>
              </a:rPr>
              <a:t>The bomb was a 1,200 pound Ryder Truck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810000" y="-311075"/>
            <a:ext cx="8118600" cy="1522800"/>
          </a:xfrm>
          <a:prstGeom prst="rect">
            <a:avLst/>
          </a:prstGeom>
        </p:spPr>
        <p:txBody>
          <a:bodyPr lIns="91425" tIns="91425" rIns="91425" bIns="91425" anchor="b" anchorCtr="0">
            <a:noAutofit/>
          </a:bodyPr>
          <a:lstStyle/>
          <a:p>
            <a:pPr lvl="0">
              <a:spcBef>
                <a:spcPts val="0"/>
              </a:spcBef>
              <a:buNone/>
            </a:pPr>
            <a:r>
              <a:rPr lang="en"/>
              <a:t>Class Discussion</a:t>
            </a:r>
          </a:p>
        </p:txBody>
      </p:sp>
      <p:sp>
        <p:nvSpPr>
          <p:cNvPr id="73" name="Shape 73"/>
          <p:cNvSpPr txBox="1">
            <a:spLocks noGrp="1"/>
          </p:cNvSpPr>
          <p:nvPr>
            <p:ph type="subTitle" idx="1"/>
          </p:nvPr>
        </p:nvSpPr>
        <p:spPr>
          <a:xfrm>
            <a:off x="567525" y="2764450"/>
            <a:ext cx="8183700" cy="1364400"/>
          </a:xfrm>
          <a:prstGeom prst="rect">
            <a:avLst/>
          </a:prstGeom>
        </p:spPr>
        <p:txBody>
          <a:bodyPr lIns="91425" tIns="91425" rIns="91425" bIns="91425" anchor="t" anchorCtr="0">
            <a:noAutofit/>
          </a:bodyPr>
          <a:lstStyle/>
          <a:p>
            <a:pPr marL="457200" lvl="0" indent="-228600" rtl="0">
              <a:spcBef>
                <a:spcPts val="0"/>
              </a:spcBef>
              <a:buChar char="●"/>
            </a:pPr>
            <a:r>
              <a:rPr lang="en"/>
              <a:t>What do you know about this bombing?</a:t>
            </a:r>
          </a:p>
          <a:p>
            <a:pPr marL="457200" lvl="0" indent="-228600" rtl="0">
              <a:spcBef>
                <a:spcPts val="0"/>
              </a:spcBef>
              <a:buChar char="●"/>
            </a:pPr>
            <a:r>
              <a:rPr lang="en"/>
              <a:t>Why isn’t this attack as popular as 9/11?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579200" y="124525"/>
            <a:ext cx="8183700" cy="1473600"/>
          </a:xfrm>
          <a:prstGeom prst="rect">
            <a:avLst/>
          </a:prstGeom>
        </p:spPr>
        <p:txBody>
          <a:bodyPr lIns="91425" tIns="91425" rIns="91425" bIns="91425" anchor="b" anchorCtr="0">
            <a:noAutofit/>
          </a:bodyPr>
          <a:lstStyle/>
          <a:p>
            <a:pPr marL="0" marR="0" lvl="0" indent="0" algn="l" rtl="0">
              <a:lnSpc>
                <a:spcPct val="100000"/>
              </a:lnSpc>
              <a:spcBef>
                <a:spcPts val="0"/>
              </a:spcBef>
              <a:spcAft>
                <a:spcPts val="0"/>
              </a:spcAft>
              <a:buNone/>
            </a:pPr>
            <a:r>
              <a:rPr lang="en"/>
              <a:t>Timeline </a:t>
            </a:r>
          </a:p>
        </p:txBody>
      </p:sp>
      <p:sp>
        <p:nvSpPr>
          <p:cNvPr id="79" name="Shape 79"/>
          <p:cNvSpPr txBox="1">
            <a:spLocks noGrp="1"/>
          </p:cNvSpPr>
          <p:nvPr>
            <p:ph type="subTitle" idx="1"/>
          </p:nvPr>
        </p:nvSpPr>
        <p:spPr>
          <a:xfrm>
            <a:off x="368600" y="1598125"/>
            <a:ext cx="8183700" cy="2507400"/>
          </a:xfrm>
          <a:prstGeom prst="rect">
            <a:avLst/>
          </a:prstGeom>
        </p:spPr>
        <p:txBody>
          <a:bodyPr lIns="91425" tIns="91425" rIns="91425" bIns="91425" anchor="t" anchorCtr="0">
            <a:noAutofit/>
          </a:bodyPr>
          <a:lstStyle/>
          <a:p>
            <a:pPr marL="457200" lvl="0" indent="-342900" rtl="0">
              <a:spcBef>
                <a:spcPts val="0"/>
              </a:spcBef>
              <a:buClr>
                <a:srgbClr val="3C78D8"/>
              </a:buClr>
              <a:buSzPct val="100000"/>
              <a:buChar char="●"/>
            </a:pPr>
            <a:r>
              <a:rPr lang="en" sz="1800">
                <a:solidFill>
                  <a:srgbClr val="3C78D8"/>
                </a:solidFill>
              </a:rPr>
              <a:t>February 26, 1993-12:18 PM, a massive truck bomb ripped a hole  across the B-2 level of the parking garage beneath the World Trade Center's North Tower. The blast wave was so powerful that it penetrated five stories of the reinforced concrete building. </a:t>
            </a:r>
          </a:p>
          <a:p>
            <a:pPr lvl="0" rtl="0">
              <a:spcBef>
                <a:spcPts val="0"/>
              </a:spcBef>
              <a:buNone/>
            </a:pPr>
            <a:endParaRPr sz="1800">
              <a:solidFill>
                <a:srgbClr val="3C78D8"/>
              </a:solidFill>
            </a:endParaRPr>
          </a:p>
          <a:p>
            <a:pPr marL="457200" lvl="0" indent="-342900" rtl="0">
              <a:spcBef>
                <a:spcPts val="0"/>
              </a:spcBef>
              <a:buClr>
                <a:srgbClr val="3C78D8"/>
              </a:buClr>
              <a:buSzPct val="100000"/>
              <a:buChar char="●"/>
            </a:pPr>
            <a:r>
              <a:rPr lang="en" sz="1800">
                <a:solidFill>
                  <a:srgbClr val="3C78D8"/>
                </a:solidFill>
              </a:rPr>
              <a:t>1993, the FBI and its partners on the New York Joint Terrorism Task Force began staffing up a command center and preparing to send in a team to investigate.</a:t>
            </a:r>
          </a:p>
          <a:p>
            <a:pPr marL="457200" lvl="0" indent="-342900" rtl="0">
              <a:spcBef>
                <a:spcPts val="0"/>
              </a:spcBef>
              <a:buClr>
                <a:srgbClr val="3C78D8"/>
              </a:buClr>
              <a:buSzPct val="100000"/>
              <a:buChar char="●"/>
            </a:pPr>
            <a:endParaRPr sz="1800">
              <a:solidFill>
                <a:srgbClr val="3C78D8"/>
              </a:solidFill>
            </a:endParaRPr>
          </a:p>
          <a:p>
            <a:pPr marL="457200" lvl="0" indent="-342900" rtl="0">
              <a:spcBef>
                <a:spcPts val="0"/>
              </a:spcBef>
              <a:buClr>
                <a:srgbClr val="3C78D8"/>
              </a:buClr>
              <a:buSzPct val="100000"/>
              <a:buChar char="●"/>
            </a:pPr>
            <a:r>
              <a:rPr lang="en" sz="1800">
                <a:solidFill>
                  <a:srgbClr val="3C78D8"/>
                </a:solidFill>
              </a:rPr>
              <a:t>February 28, 1993- The FBI confirmed that a bomb caused the explosion; discovered were pieces of a van with vehicle ID on them, An Islamic fundamentalist named Mohammad Salameh had rented the vehicle.</a:t>
            </a:r>
          </a:p>
          <a:p>
            <a:pPr lvl="0">
              <a:spcBef>
                <a:spcPts val="0"/>
              </a:spcBef>
              <a:buNone/>
            </a:pPr>
            <a:endParaRPr sz="1800">
              <a:solidFill>
                <a:srgbClr val="3C78D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512700" y="154125"/>
            <a:ext cx="8118600" cy="943500"/>
          </a:xfrm>
          <a:prstGeom prst="rect">
            <a:avLst/>
          </a:prstGeom>
        </p:spPr>
        <p:txBody>
          <a:bodyPr lIns="91425" tIns="91425" rIns="91425" bIns="91425" anchor="b" anchorCtr="0">
            <a:noAutofit/>
          </a:bodyPr>
          <a:lstStyle/>
          <a:p>
            <a:pPr lvl="0">
              <a:spcBef>
                <a:spcPts val="0"/>
              </a:spcBef>
              <a:buNone/>
            </a:pPr>
            <a:r>
              <a:rPr lang="en"/>
              <a:t>Timeline Ct. </a:t>
            </a:r>
          </a:p>
        </p:txBody>
      </p:sp>
      <p:sp>
        <p:nvSpPr>
          <p:cNvPr id="85" name="Shape 85"/>
          <p:cNvSpPr txBox="1">
            <a:spLocks noGrp="1"/>
          </p:cNvSpPr>
          <p:nvPr>
            <p:ph type="subTitle" idx="1"/>
          </p:nvPr>
        </p:nvSpPr>
        <p:spPr>
          <a:xfrm>
            <a:off x="512700" y="1714527"/>
            <a:ext cx="8118600" cy="2778000"/>
          </a:xfrm>
          <a:prstGeom prst="rect">
            <a:avLst/>
          </a:prstGeom>
        </p:spPr>
        <p:txBody>
          <a:bodyPr lIns="91425" tIns="91425" rIns="91425" bIns="91425" anchor="t" anchorCtr="0">
            <a:noAutofit/>
          </a:bodyPr>
          <a:lstStyle/>
          <a:p>
            <a:pPr marL="457200" lvl="0" indent="-342900" rtl="0">
              <a:spcBef>
                <a:spcPts val="0"/>
              </a:spcBef>
              <a:buClr>
                <a:srgbClr val="3C78D8"/>
              </a:buClr>
              <a:buSzPct val="100000"/>
              <a:buChar char="●"/>
            </a:pPr>
            <a:r>
              <a:rPr lang="en" sz="1800">
                <a:solidFill>
                  <a:srgbClr val="3C78D8"/>
                </a:solidFill>
              </a:rPr>
              <a:t>March 4th, 1994- FBI followed lead after lead, which led to the connection of Nidal Ayyad, Mahmoud Abouhalima, and Ahmed Ajaj, in addition to Mohammad Salameh. These four men were tried, convicted and justifully sentenced to life in prison. </a:t>
            </a:r>
          </a:p>
          <a:p>
            <a:pPr marL="457200" lvl="0" indent="-342900" rtl="0">
              <a:spcBef>
                <a:spcPts val="0"/>
              </a:spcBef>
              <a:buClr>
                <a:srgbClr val="3C78D8"/>
              </a:buClr>
              <a:buSzPct val="100000"/>
              <a:buChar char="●"/>
            </a:pPr>
            <a:r>
              <a:rPr lang="en" sz="1800">
                <a:solidFill>
                  <a:srgbClr val="3C78D8"/>
                </a:solidFill>
              </a:rPr>
              <a:t>June 24, 1994,  more leads also led to the FBI storming into a warehouse in Queens and detaining several members of a terrorist cell in the act of assembling bombs.</a:t>
            </a:r>
          </a:p>
          <a:p>
            <a:pPr marL="457200" lvl="0" indent="-342900" rtl="0">
              <a:spcBef>
                <a:spcPts val="0"/>
              </a:spcBef>
              <a:buClr>
                <a:srgbClr val="3C78D8"/>
              </a:buClr>
              <a:buSzPct val="100000"/>
              <a:buChar char="●"/>
            </a:pPr>
            <a:r>
              <a:rPr lang="en" sz="1800">
                <a:solidFill>
                  <a:srgbClr val="3C78D8"/>
                </a:solidFill>
              </a:rPr>
              <a:t>February 1995, after discovering the name of the mastermind, Ramzi Yousef, he was captured in pakistan. After interrogation, the FBI learned that he wanted the bomb to topple one tower, with the collapsing debris knocking down the second. The attack turned out to be something like practice  for 9/11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512700" y="97124"/>
            <a:ext cx="8118600" cy="1522800"/>
          </a:xfrm>
          <a:prstGeom prst="rect">
            <a:avLst/>
          </a:prstGeom>
        </p:spPr>
        <p:txBody>
          <a:bodyPr lIns="91425" tIns="91425" rIns="91425" bIns="91425" anchor="b" anchorCtr="0">
            <a:noAutofit/>
          </a:bodyPr>
          <a:lstStyle/>
          <a:p>
            <a:pPr marL="457200" lvl="0" indent="-228600">
              <a:spcBef>
                <a:spcPts val="0"/>
              </a:spcBef>
              <a:buChar char="●"/>
            </a:pPr>
            <a:r>
              <a:rPr lang="en"/>
              <a:t> Names of Involved Terrorists</a:t>
            </a:r>
          </a:p>
        </p:txBody>
      </p:sp>
      <p:sp>
        <p:nvSpPr>
          <p:cNvPr id="91" name="Shape 91"/>
          <p:cNvSpPr txBox="1">
            <a:spLocks noGrp="1"/>
          </p:cNvSpPr>
          <p:nvPr>
            <p:ph type="subTitle" idx="1"/>
          </p:nvPr>
        </p:nvSpPr>
        <p:spPr>
          <a:xfrm>
            <a:off x="559375" y="2178029"/>
            <a:ext cx="8118600" cy="2490300"/>
          </a:xfrm>
          <a:prstGeom prst="rect">
            <a:avLst/>
          </a:prstGeom>
        </p:spPr>
        <p:txBody>
          <a:bodyPr lIns="91425" tIns="91425" rIns="91425" bIns="91425" anchor="t" anchorCtr="0">
            <a:noAutofit/>
          </a:bodyPr>
          <a:lstStyle/>
          <a:p>
            <a:pPr marL="457200" lvl="0" indent="-228600" rtl="0">
              <a:spcBef>
                <a:spcPts val="0"/>
              </a:spcBef>
              <a:buChar char="●"/>
            </a:pPr>
            <a:r>
              <a:rPr lang="en"/>
              <a:t>Ramzi Yousef</a:t>
            </a:r>
          </a:p>
          <a:p>
            <a:pPr marL="457200" lvl="0" indent="-228600" rtl="0">
              <a:spcBef>
                <a:spcPts val="0"/>
              </a:spcBef>
              <a:buChar char="●"/>
            </a:pPr>
            <a:r>
              <a:rPr lang="en"/>
              <a:t>Mahmud Abouhalima</a:t>
            </a:r>
          </a:p>
          <a:p>
            <a:pPr marL="457200" lvl="0" indent="-228600" rtl="0">
              <a:spcBef>
                <a:spcPts val="0"/>
              </a:spcBef>
              <a:buChar char="●"/>
            </a:pPr>
            <a:r>
              <a:rPr lang="en"/>
              <a:t>Mohammad Salameh</a:t>
            </a:r>
          </a:p>
          <a:p>
            <a:pPr marL="457200" lvl="0" indent="-228600" rtl="0">
              <a:spcBef>
                <a:spcPts val="0"/>
              </a:spcBef>
              <a:buChar char="●"/>
            </a:pPr>
            <a:r>
              <a:rPr lang="en"/>
              <a:t>Nidal A. Ayyad</a:t>
            </a:r>
          </a:p>
          <a:p>
            <a:pPr marL="457200" lvl="0" indent="-228600" rtl="0">
              <a:spcBef>
                <a:spcPts val="0"/>
              </a:spcBef>
              <a:buChar char="●"/>
            </a:pPr>
            <a:r>
              <a:rPr lang="en"/>
              <a:t>Abdul Rahman Yasin</a:t>
            </a:r>
          </a:p>
          <a:p>
            <a:pPr marL="457200" lvl="0" indent="-228600" rtl="0">
              <a:spcBef>
                <a:spcPts val="0"/>
              </a:spcBef>
              <a:buChar char="●"/>
            </a:pPr>
            <a:r>
              <a:rPr lang="en"/>
              <a:t>Ahmed Ajaj</a:t>
            </a:r>
          </a:p>
        </p:txBody>
      </p:sp>
      <p:pic>
        <p:nvPicPr>
          <p:cNvPr id="92" name="Shape 92"/>
          <p:cNvPicPr preferRelativeResize="0"/>
          <p:nvPr/>
        </p:nvPicPr>
        <p:blipFill>
          <a:blip r:embed="rId3">
            <a:alphaModFix/>
          </a:blip>
          <a:stretch>
            <a:fillRect/>
          </a:stretch>
        </p:blipFill>
        <p:spPr>
          <a:xfrm>
            <a:off x="6098424" y="1500500"/>
            <a:ext cx="2745774" cy="3554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641175" y="180150"/>
            <a:ext cx="8118600" cy="1522800"/>
          </a:xfrm>
          <a:prstGeom prst="rect">
            <a:avLst/>
          </a:prstGeom>
        </p:spPr>
        <p:txBody>
          <a:bodyPr lIns="91425" tIns="91425" rIns="91425" bIns="91425" anchor="b" anchorCtr="0">
            <a:noAutofit/>
          </a:bodyPr>
          <a:lstStyle/>
          <a:p>
            <a:pPr lvl="0">
              <a:spcBef>
                <a:spcPts val="0"/>
              </a:spcBef>
              <a:buNone/>
            </a:pPr>
            <a:r>
              <a:rPr lang="en"/>
              <a:t>Research Questions</a:t>
            </a:r>
          </a:p>
        </p:txBody>
      </p:sp>
      <p:sp>
        <p:nvSpPr>
          <p:cNvPr id="98" name="Shape 98"/>
          <p:cNvSpPr txBox="1">
            <a:spLocks noGrp="1"/>
          </p:cNvSpPr>
          <p:nvPr>
            <p:ph type="subTitle" idx="1"/>
          </p:nvPr>
        </p:nvSpPr>
        <p:spPr>
          <a:xfrm>
            <a:off x="747000" y="2047800"/>
            <a:ext cx="8118600" cy="2984700"/>
          </a:xfrm>
          <a:prstGeom prst="rect">
            <a:avLst/>
          </a:prstGeom>
        </p:spPr>
        <p:txBody>
          <a:bodyPr lIns="91425" tIns="91425" rIns="91425" bIns="91425" anchor="t" anchorCtr="0">
            <a:noAutofit/>
          </a:bodyPr>
          <a:lstStyle/>
          <a:p>
            <a:pPr lvl="0">
              <a:spcBef>
                <a:spcPts val="0"/>
              </a:spcBef>
              <a:buNone/>
            </a:pPr>
            <a:r>
              <a:rPr lang="en"/>
              <a:t>Q:What type of bomb was used?</a:t>
            </a:r>
          </a:p>
          <a:p>
            <a:pPr lvl="0">
              <a:spcBef>
                <a:spcPts val="0"/>
              </a:spcBef>
              <a:buNone/>
            </a:pPr>
            <a:r>
              <a:rPr lang="en"/>
              <a:t>A: A nitrate-hydrogen gas enhanced bomb also stuffed with cyanide that weighed 1,200 pounds.</a:t>
            </a:r>
          </a:p>
          <a:p>
            <a:pPr lvl="0">
              <a:spcBef>
                <a:spcPts val="0"/>
              </a:spcBef>
              <a:buNone/>
            </a:pPr>
            <a:r>
              <a:rPr lang="en"/>
              <a:t>Q: Why did they do it?</a:t>
            </a:r>
          </a:p>
          <a:p>
            <a:pPr lvl="0">
              <a:spcBef>
                <a:spcPts val="0"/>
              </a:spcBef>
              <a:buNone/>
            </a:pPr>
            <a:r>
              <a:rPr lang="en"/>
              <a:t>A: Ramzi Yousef, who directed the organization and execution of the bombing, said he did it to “avenge the sufferings Palestinian people had endured at the hands of US-aided Israel.”</a:t>
            </a:r>
          </a:p>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a:t> </a:t>
            </a:r>
            <a:r>
              <a:rPr lang="en" sz="1200">
                <a:solidFill>
                  <a:srgbClr val="222222"/>
                </a:solidFill>
                <a:highlight>
                  <a:srgbClr val="FFFFFF"/>
                </a:highlight>
                <a:latin typeface="Roboto"/>
                <a:ea typeface="Roboto"/>
                <a:cs typeface="Roboto"/>
                <a:sym typeface="Roboto"/>
              </a:rPr>
              <a:t> nitrate-hydrogen gas enhanced bomb also stuffed with cyanide into the parking garage below the World Trade Center in Manhattan.</a:t>
            </a:r>
          </a:p>
          <a:p>
            <a:pPr lvl="0">
              <a:spcBef>
                <a:spcPts val="0"/>
              </a:spcBef>
              <a:buNone/>
            </a:pPr>
            <a:endParaRPr/>
          </a:p>
          <a:p>
            <a:pPr lvl="0">
              <a:spcBef>
                <a:spcPts val="0"/>
              </a:spcBef>
              <a:buNone/>
            </a:pPr>
            <a:endParaRP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ctrTitle"/>
          </p:nvPr>
        </p:nvSpPr>
        <p:spPr>
          <a:xfrm>
            <a:off x="512700" y="244400"/>
            <a:ext cx="8118600" cy="1522800"/>
          </a:xfrm>
          <a:prstGeom prst="rect">
            <a:avLst/>
          </a:prstGeom>
        </p:spPr>
        <p:txBody>
          <a:bodyPr lIns="91425" tIns="91425" rIns="91425" bIns="91425" anchor="b" anchorCtr="0">
            <a:noAutofit/>
          </a:bodyPr>
          <a:lstStyle/>
          <a:p>
            <a:pPr lvl="0">
              <a:spcBef>
                <a:spcPts val="0"/>
              </a:spcBef>
              <a:buNone/>
            </a:pPr>
            <a:r>
              <a:rPr lang="en"/>
              <a:t>Research question 3</a:t>
            </a:r>
          </a:p>
        </p:txBody>
      </p:sp>
      <p:sp>
        <p:nvSpPr>
          <p:cNvPr id="104" name="Shape 104"/>
          <p:cNvSpPr txBox="1">
            <a:spLocks noGrp="1"/>
          </p:cNvSpPr>
          <p:nvPr>
            <p:ph type="subTitle" idx="1"/>
          </p:nvPr>
        </p:nvSpPr>
        <p:spPr>
          <a:xfrm>
            <a:off x="705425" y="2213144"/>
            <a:ext cx="8118600" cy="2369400"/>
          </a:xfrm>
          <a:prstGeom prst="rect">
            <a:avLst/>
          </a:prstGeom>
        </p:spPr>
        <p:txBody>
          <a:bodyPr lIns="91425" tIns="91425" rIns="91425" bIns="91425" anchor="t" anchorCtr="0">
            <a:noAutofit/>
          </a:bodyPr>
          <a:lstStyle/>
          <a:p>
            <a:pPr lvl="0">
              <a:spcBef>
                <a:spcPts val="0"/>
              </a:spcBef>
              <a:buNone/>
            </a:pPr>
            <a:r>
              <a:rPr lang="en"/>
              <a:t>Q: How did this attack change the WTC’s security?</a:t>
            </a:r>
          </a:p>
          <a:p>
            <a:pPr lvl="0">
              <a:spcBef>
                <a:spcPts val="0"/>
              </a:spcBef>
              <a:buNone/>
            </a:pPr>
            <a:r>
              <a:rPr lang="en"/>
              <a:t>A: The security was amped up around the parking garages where the attack took place, however security did not have a huge change until September 11, 2001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Citations</a:t>
            </a:r>
          </a:p>
        </p:txBody>
      </p:sp>
      <p:sp>
        <p:nvSpPr>
          <p:cNvPr id="110" name="Shape 110"/>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304800" rtl="0">
              <a:spcBef>
                <a:spcPts val="0"/>
              </a:spcBef>
              <a:buSzPct val="100000"/>
              <a:buFont typeface="Arial"/>
            </a:pPr>
            <a:r>
              <a:rPr lang="en" sz="1200">
                <a:highlight>
                  <a:srgbClr val="FFFFFF"/>
                </a:highlight>
                <a:latin typeface="Arial"/>
                <a:ea typeface="Arial"/>
                <a:cs typeface="Arial"/>
                <a:sym typeface="Arial"/>
              </a:rPr>
              <a:t>Gearty, Robert. "Bomber’s plea: Man behind ’93 WTC attack wants prison rules eased ." </a:t>
            </a:r>
            <a:r>
              <a:rPr lang="en" sz="1200" i="1">
                <a:highlight>
                  <a:srgbClr val="FFFFFF"/>
                </a:highlight>
                <a:latin typeface="Arial"/>
                <a:ea typeface="Arial"/>
                <a:cs typeface="Arial"/>
                <a:sym typeface="Arial"/>
              </a:rPr>
              <a:t>NY Daily News</a:t>
            </a:r>
            <a:r>
              <a:rPr lang="en" sz="1200">
                <a:highlight>
                  <a:srgbClr val="FFFFFF"/>
                </a:highlight>
                <a:latin typeface="Arial"/>
                <a:ea typeface="Arial"/>
                <a:cs typeface="Arial"/>
                <a:sym typeface="Arial"/>
              </a:rPr>
              <a:t>. N.p., 23 Aug. 2012. Web. 16 Apr. 2017.</a:t>
            </a:r>
          </a:p>
          <a:p>
            <a:pPr marL="457200" lvl="0" indent="-304800" rtl="0">
              <a:spcBef>
                <a:spcPts val="0"/>
              </a:spcBef>
              <a:buSzPct val="100000"/>
              <a:buFont typeface="Arial"/>
            </a:pPr>
            <a:r>
              <a:rPr lang="en" sz="1200">
                <a:highlight>
                  <a:srgbClr val="FFFFFF"/>
                </a:highlight>
                <a:latin typeface="Arial"/>
                <a:ea typeface="Arial"/>
                <a:cs typeface="Arial"/>
                <a:sym typeface="Arial"/>
              </a:rPr>
              <a:t>"ABDUL RAHMAN YASIN." </a:t>
            </a:r>
            <a:r>
              <a:rPr lang="en" sz="1200" i="1">
                <a:highlight>
                  <a:srgbClr val="FFFFFF"/>
                </a:highlight>
                <a:latin typeface="Arial"/>
                <a:ea typeface="Arial"/>
                <a:cs typeface="Arial"/>
                <a:sym typeface="Arial"/>
              </a:rPr>
              <a:t>FBI</a:t>
            </a:r>
            <a:r>
              <a:rPr lang="en" sz="1200">
                <a:highlight>
                  <a:srgbClr val="FFFFFF"/>
                </a:highlight>
                <a:latin typeface="Arial"/>
                <a:ea typeface="Arial"/>
                <a:cs typeface="Arial"/>
                <a:sym typeface="Arial"/>
              </a:rPr>
              <a:t>. FBI, 26 July 2010. Web. 16 Apr. 2017.</a:t>
            </a:r>
          </a:p>
          <a:p>
            <a:pPr marL="457200" lvl="0" indent="-304800" rtl="0">
              <a:spcBef>
                <a:spcPts val="0"/>
              </a:spcBef>
              <a:buSzPct val="100000"/>
              <a:buFont typeface="Arial"/>
            </a:pPr>
            <a:r>
              <a:rPr lang="en" sz="1200">
                <a:solidFill>
                  <a:srgbClr val="333333"/>
                </a:solidFill>
                <a:highlight>
                  <a:srgbClr val="FFFFFF"/>
                </a:highlight>
                <a:latin typeface="Arial"/>
                <a:ea typeface="Arial"/>
                <a:cs typeface="Arial"/>
                <a:sym typeface="Arial"/>
              </a:rPr>
              <a:t>"1993 World Trade Center Bombing Fast Facts." </a:t>
            </a:r>
            <a:r>
              <a:rPr lang="en" sz="1200" i="1">
                <a:solidFill>
                  <a:srgbClr val="333333"/>
                </a:solidFill>
                <a:highlight>
                  <a:srgbClr val="FFFFFF"/>
                </a:highlight>
                <a:latin typeface="Arial"/>
                <a:ea typeface="Arial"/>
                <a:cs typeface="Arial"/>
                <a:sym typeface="Arial"/>
              </a:rPr>
              <a:t>CNN</a:t>
            </a:r>
            <a:r>
              <a:rPr lang="en" sz="1200">
                <a:solidFill>
                  <a:srgbClr val="333333"/>
                </a:solidFill>
                <a:highlight>
                  <a:srgbClr val="FFFFFF"/>
                </a:highlight>
                <a:latin typeface="Arial"/>
                <a:ea typeface="Arial"/>
                <a:cs typeface="Arial"/>
                <a:sym typeface="Arial"/>
              </a:rPr>
              <a:t>. Cable News Network, 21 Feb. 2017. Web. 16 Apr. 2017.</a:t>
            </a:r>
          </a:p>
          <a:p>
            <a:pPr marL="457200" lvl="0" indent="-304800" rtl="0">
              <a:spcBef>
                <a:spcPts val="0"/>
              </a:spcBef>
              <a:buClr>
                <a:srgbClr val="333333"/>
              </a:buClr>
              <a:buSzPct val="100000"/>
              <a:buFont typeface="Arial"/>
            </a:pPr>
            <a:r>
              <a:rPr lang="en" sz="1200">
                <a:solidFill>
                  <a:srgbClr val="333333"/>
                </a:solidFill>
                <a:highlight>
                  <a:srgbClr val="FFFFFF"/>
                </a:highlight>
                <a:latin typeface="Arial"/>
                <a:ea typeface="Arial"/>
                <a:cs typeface="Arial"/>
                <a:sym typeface="Arial"/>
              </a:rPr>
              <a:t>"World Trade Center Bombing 1993." FBI. FBI, 18 May 2016. Web. 19 Apr. 2017.</a:t>
            </a:r>
          </a:p>
          <a:p>
            <a:pPr marL="457200" lvl="0" indent="-304800">
              <a:spcBef>
                <a:spcPts val="0"/>
              </a:spcBef>
              <a:buClr>
                <a:srgbClr val="333333"/>
              </a:buClr>
              <a:buSzPct val="100000"/>
              <a:buFont typeface="Arial"/>
            </a:pPr>
            <a:r>
              <a:rPr lang="en" sz="1200">
                <a:solidFill>
                  <a:srgbClr val="333333"/>
                </a:solidFill>
                <a:highlight>
                  <a:srgbClr val="FFFFFF"/>
                </a:highlight>
                <a:latin typeface="Arial"/>
                <a:ea typeface="Arial"/>
                <a:cs typeface="Arial"/>
                <a:sym typeface="Arial"/>
              </a:rPr>
              <a:t>1993 World Trade Center Bombing." National September 11 Memorial &amp; Museum. N.p., n.d. Web. 19 Apr. 2017.</a:t>
            </a:r>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On-screen Show (16:9)</PresentationFormat>
  <Paragraphs>47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Roboto</vt:lpstr>
      <vt:lpstr>Arial</vt:lpstr>
      <vt:lpstr>Old Standard TT</vt:lpstr>
      <vt:lpstr>paperback</vt:lpstr>
      <vt:lpstr>1993 World Trade Center Bombing</vt:lpstr>
      <vt:lpstr>Quick Facts</vt:lpstr>
      <vt:lpstr>Class Discussion</vt:lpstr>
      <vt:lpstr>Timeline </vt:lpstr>
      <vt:lpstr>Timeline Ct. </vt:lpstr>
      <vt:lpstr> Names of Involved Terrorists</vt:lpstr>
      <vt:lpstr>Research Questions</vt:lpstr>
      <vt:lpstr>Research question 3</vt:lpstr>
      <vt:lpstr>Citations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1993 World Trade Center Bombing</dc:title>
  <dc:creator>knaylor</dc:creator>
  <cp:lastModifiedBy>knaylor</cp:lastModifiedBy>
  <cp:revision>1</cp:revision>
  <dcterms:modified xsi:type="dcterms:W3CDTF">2017-04-19T14:09:57Z</dcterms:modified>
</cp:coreProperties>
</file>