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C37FBA-2613-47A4-9239-AC82CB9870BA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44412A-4020-4ED2-A764-1968C0F3B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05740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cap="none" dirty="0" smtClean="0">
                <a:solidFill>
                  <a:schemeClr val="tx1"/>
                </a:solidFill>
              </a:rPr>
              <a:t>List the properties of the air currents within a convection cell.</a:t>
            </a:r>
          </a:p>
          <a:p>
            <a:pPr marL="342900" indent="-342900" algn="l">
              <a:buFont typeface="+mj-lt"/>
              <a:buAutoNum type="arabicPeriod"/>
            </a:pPr>
            <a:endParaRPr lang="en-US" cap="none" dirty="0" smtClean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cap="none" dirty="0" smtClean="0">
                <a:solidFill>
                  <a:schemeClr val="tx1"/>
                </a:solidFill>
              </a:rPr>
              <a:t>Describe how high and low pressure cells create local winds and explain how several types of local winds form.</a:t>
            </a:r>
          </a:p>
          <a:p>
            <a:pPr marL="342900" indent="-342900" algn="l">
              <a:buFont typeface="+mj-lt"/>
              <a:buAutoNum type="arabicPeriod"/>
            </a:pPr>
            <a:endParaRPr lang="en-US" cap="none" dirty="0" smtClean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cap="none" dirty="0" smtClean="0">
                <a:solidFill>
                  <a:schemeClr val="tx1"/>
                </a:solidFill>
              </a:rPr>
              <a:t>Discuss how global convection cells lead to the global wind belts.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Movement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Ana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www.greenberg-art.com/.Infographics/qq1sgSantaAnaWi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473950" cy="614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Ana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30449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Santa Ana winds blow dust and smoke westward over the Pacific from Southern California.</a:t>
            </a:r>
            <a:endParaRPr lang="en-US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875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Desert winds pick up dust because there is not as much vegetation to hold down the dirt and sand.</a:t>
            </a:r>
            <a:endParaRPr lang="en-US" sz="2000" dirty="0"/>
          </a:p>
        </p:txBody>
      </p:sp>
      <p:pic>
        <p:nvPicPr>
          <p:cNvPr id="24578" name="Picture 2" descr="https://c1.staticflickr.com/9/8168/7631234722_e27004be6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599"/>
            <a:ext cx="5715000" cy="298251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62200"/>
            <a:ext cx="85344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Haboob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Dust Storm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dirty="0" smtClean="0"/>
              <a:t>     forms in the downdrafts on the front of a thunderstorm.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Winds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905000"/>
            <a:ext cx="4343400" cy="289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Dust Devils/Whirlwinds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form as the ground becomes so hot that the air above it heats and rises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000" dirty="0" smtClean="0"/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Air flows into the low pressure zone and begins to spin</a:t>
            </a:r>
            <a:r>
              <a:rPr lang="en-US" dirty="0" smtClean="0"/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ttp://www.bom.gov.au/storm_spotters/handbook/images/photo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686175" cy="4162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89248" cy="49499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Because more solar energy hits the equator, the air warms and forms a low pressure zone. </a:t>
            </a:r>
          </a:p>
          <a:p>
            <a:r>
              <a:rPr lang="en-US" sz="2000" dirty="0" smtClean="0"/>
              <a:t>At the top of the troposphere, half moves toward the North Pole and half toward the South Pole.</a:t>
            </a:r>
          </a:p>
          <a:p>
            <a:r>
              <a:rPr lang="en-US" sz="2000" dirty="0" smtClean="0"/>
              <a:t>The </a:t>
            </a:r>
            <a:r>
              <a:rPr lang="en-US" sz="2000" b="1" dirty="0" err="1" smtClean="0"/>
              <a:t>Coriolis</a:t>
            </a:r>
            <a:r>
              <a:rPr lang="en-US" sz="2000" b="1" dirty="0" smtClean="0"/>
              <a:t> Effect </a:t>
            </a:r>
            <a:r>
              <a:rPr lang="en-US" sz="2000" dirty="0" smtClean="0"/>
              <a:t>bends </a:t>
            </a:r>
            <a:r>
              <a:rPr lang="en-US" sz="2000" b="1" dirty="0" smtClean="0"/>
              <a:t>convection cells </a:t>
            </a:r>
            <a:r>
              <a:rPr lang="en-US" sz="2000" dirty="0" smtClean="0"/>
              <a:t>north and south of the equator to create </a:t>
            </a:r>
            <a:r>
              <a:rPr lang="en-US" sz="2000" b="1" dirty="0" smtClean="0"/>
              <a:t>Global Wind Belts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Wind belts are named for the directions from which the winds come.</a:t>
            </a:r>
            <a:endParaRPr lang="en-US" sz="2000" dirty="0"/>
          </a:p>
        </p:txBody>
      </p:sp>
      <p:pic>
        <p:nvPicPr>
          <p:cNvPr id="25602" name="Picture 2" descr="http://www.huronwind.com/edu/images/edu1.3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4782184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Winds and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797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high and low pressure areas created by the six atmospheric circulation cells determine in a general way the amount of precipitation a region receives.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In low pressure regions, where air is rising, rain is common.</a:t>
            </a:r>
          </a:p>
          <a:p>
            <a:endParaRPr lang="en-US" sz="2400" dirty="0" smtClean="0"/>
          </a:p>
          <a:p>
            <a:r>
              <a:rPr lang="en-US" sz="2400" dirty="0" smtClean="0"/>
              <a:t>In high pressure areas, the sinking air causes evaporation and the region is usually dry.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Fronts and Jet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346448" cy="2054352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Polar Front</a:t>
            </a:r>
          </a:p>
          <a:p>
            <a:r>
              <a:rPr lang="en-US" sz="2200" dirty="0" smtClean="0"/>
              <a:t>junction between the Ferrell and Polar cells</a:t>
            </a:r>
          </a:p>
          <a:p>
            <a:r>
              <a:rPr lang="en-US" sz="2200" dirty="0" smtClean="0"/>
              <a:t>relatively warm, moist air of the Ferrell Cell runs into relatively cold, dry air of the Polar cell</a:t>
            </a:r>
          </a:p>
          <a:p>
            <a:r>
              <a:rPr lang="en-US" sz="2200" dirty="0" smtClean="0"/>
              <a:t>Weather is extremely variable</a:t>
            </a:r>
            <a:endParaRPr lang="en-US" sz="2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0"/>
            <a:ext cx="723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371600"/>
            <a:ext cx="4343400" cy="2209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Jet Stream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/>
              <a:t>found high up in the atmosphere where the two cells come together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/>
              <a:t>Fast flowing river of air at the </a:t>
            </a:r>
            <a:r>
              <a:rPr lang="en-US" sz="2200" dirty="0" err="1" smtClean="0"/>
              <a:t>tropopause</a:t>
            </a:r>
            <a:endParaRPr lang="en-US" sz="2200" dirty="0" smtClean="0"/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/>
              <a:t>forms where there is a large temperature difference between two air masses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Air 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1752600"/>
            <a:ext cx="5334000" cy="41910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Within the troposphere are </a:t>
            </a:r>
            <a:r>
              <a:rPr lang="en-US" sz="2200" b="1" dirty="0" smtClean="0"/>
              <a:t>convection cells</a:t>
            </a:r>
            <a:r>
              <a:rPr lang="en-US" sz="2200" dirty="0" smtClean="0"/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Warm air rises, creating a low pressure zone.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Cool air sinks, creating a high pressure zone.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200" dirty="0" smtClean="0"/>
              <a:t>Air that moves horizontally between high and low pressure zones makes </a:t>
            </a:r>
            <a:r>
              <a:rPr lang="en-US" sz="2200" b="1" dirty="0" smtClean="0"/>
              <a:t>wind</a:t>
            </a:r>
            <a:r>
              <a:rPr lang="en-US" sz="2200" dirty="0" smtClean="0"/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greater the pressure difference between the pressure zones the faster the wind moves.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248025" cy="409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Result from air moving between small low and high pressure systems</a:t>
            </a:r>
          </a:p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Land and Sea Breezes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Monsoon Winds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Mountain and Valley Breezes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Katabatic</a:t>
            </a:r>
            <a:r>
              <a:rPr lang="en-US" dirty="0" smtClean="0">
                <a:solidFill>
                  <a:schemeClr val="tx1"/>
                </a:solidFill>
              </a:rPr>
              <a:t> Winds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Chinook Winds (</a:t>
            </a:r>
            <a:r>
              <a:rPr lang="en-US" dirty="0" err="1" smtClean="0">
                <a:solidFill>
                  <a:schemeClr val="tx1"/>
                </a:solidFill>
              </a:rPr>
              <a:t>Foehn</a:t>
            </a:r>
            <a:r>
              <a:rPr lang="en-US" dirty="0" smtClean="0">
                <a:solidFill>
                  <a:schemeClr val="tx1"/>
                </a:solidFill>
              </a:rPr>
              <a:t> Winds)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Santa Ana Winds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Desert Winds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gooselakeweather.com/wp/wp-content/uploads/2008/12/wi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17915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and Sea Breezes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835152"/>
          </a:xfrm>
        </p:spPr>
        <p:txBody>
          <a:bodyPr>
            <a:noAutofit/>
          </a:bodyPr>
          <a:lstStyle/>
          <a:p>
            <a:r>
              <a:rPr lang="en-US" sz="2000" dirty="0" smtClean="0"/>
              <a:t>If there is a large temperature difference between the surface of the sea (or a large lake) and the land next to it, high and low pressure regions form.</a:t>
            </a:r>
            <a:endParaRPr lang="en-US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590800"/>
            <a:ext cx="2590800" cy="36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667000"/>
            <a:ext cx="5105400" cy="3276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b="1" dirty="0"/>
              <a:t>Sea breezes </a:t>
            </a:r>
            <a:r>
              <a:rPr lang="en-US" sz="2000" dirty="0"/>
              <a:t>blow from the cooler ocean over the warmer land in </a:t>
            </a:r>
            <a:r>
              <a:rPr lang="en-US" sz="2000" dirty="0" smtClean="0"/>
              <a:t>summer.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dirty="0"/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dirty="0" smtClean="0"/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dirty="0" smtClean="0"/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b="1" dirty="0"/>
              <a:t>Land breezes </a:t>
            </a:r>
            <a:r>
              <a:rPr lang="en-US" sz="2000" dirty="0"/>
              <a:t>blow from the land to the sea in winter.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4572000" cy="47975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are larger scale versions of land and sea breezes</a:t>
            </a:r>
          </a:p>
          <a:p>
            <a:r>
              <a:rPr lang="en-US" sz="2000" dirty="0" smtClean="0"/>
              <a:t>blow from sea onto land in summer </a:t>
            </a:r>
          </a:p>
          <a:p>
            <a:r>
              <a:rPr lang="en-US" sz="2000" dirty="0" smtClean="0"/>
              <a:t>blow from land onto sea in winter</a:t>
            </a:r>
          </a:p>
          <a:p>
            <a:r>
              <a:rPr lang="en-US" sz="2000" dirty="0" smtClean="0"/>
              <a:t>occur where very hot summer lands are next to the sea</a:t>
            </a:r>
          </a:p>
          <a:p>
            <a:endParaRPr lang="en-US" sz="2000" dirty="0" smtClean="0"/>
          </a:p>
          <a:p>
            <a:r>
              <a:rPr lang="en-US" sz="2000" dirty="0" smtClean="0"/>
              <a:t>Thunderstorms are common during monsoons.</a:t>
            </a:r>
            <a:endParaRPr lang="en-US" sz="2000" dirty="0"/>
          </a:p>
        </p:txBody>
      </p:sp>
      <p:pic>
        <p:nvPicPr>
          <p:cNvPr id="17410" name="Picture 2" descr="http://www.weatherquestions.com/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687" y="1600200"/>
            <a:ext cx="429426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Monsoon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7975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most important monsoon in the world occurs each year over the Indian subcontinent. </a:t>
            </a:r>
          </a:p>
          <a:p>
            <a:r>
              <a:rPr lang="en-US" sz="2000" dirty="0" smtClean="0"/>
              <a:t>More than two billion residents of India and southeastern Asia </a:t>
            </a:r>
            <a:r>
              <a:rPr lang="en-US" sz="2000" u="sng" dirty="0" smtClean="0"/>
              <a:t>depend on monsoon rains for their drinking and irrigation water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Back in the days of sailing ships, seasonal shifts in the monsoon winds carried goods back and forth between India and Africa.</a:t>
            </a:r>
          </a:p>
          <a:p>
            <a:endParaRPr lang="en-US" dirty="0"/>
          </a:p>
        </p:txBody>
      </p:sp>
      <p:pic>
        <p:nvPicPr>
          <p:cNvPr id="18434" name="Picture 2" descr="http://sageography.myschoolstuff.co.za/wp-content/uploads/sites/2/2012/11/1monso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14400"/>
            <a:ext cx="333375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and Valley Breezes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1399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Created by temperature differences between mountains and valleys</a:t>
            </a:r>
          </a:p>
          <a:p>
            <a:r>
              <a:rPr lang="en-US" sz="2000" dirty="0" smtClean="0"/>
              <a:t>During the day, air on mountain slopes is heated more than air at the same elevation over an adjacent valley.</a:t>
            </a:r>
          </a:p>
          <a:p>
            <a:endParaRPr lang="en-US" dirty="0"/>
          </a:p>
        </p:txBody>
      </p:sp>
      <p:pic>
        <p:nvPicPr>
          <p:cNvPr id="19458" name="Picture 2" descr="http://rowdy.msudenver.edu/~wagnerri/mtnval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7558345" cy="25908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5181600"/>
            <a:ext cx="3810000" cy="13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As the day progresses, </a:t>
            </a:r>
            <a:r>
              <a:rPr lang="en-US" dirty="0" smtClean="0"/>
              <a:t>warm air </a:t>
            </a:r>
            <a:r>
              <a:rPr lang="en-US" dirty="0"/>
              <a:t>rises and draws the cool air up from the valley, creating a </a:t>
            </a:r>
            <a:r>
              <a:rPr lang="en-US" b="1" dirty="0"/>
              <a:t>valley breeze</a:t>
            </a:r>
            <a:r>
              <a:rPr lang="en-US" dirty="0"/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5181600"/>
            <a:ext cx="4038600" cy="13685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At night the mountain slopes cool more quickly than the nearby valley, which causes a </a:t>
            </a:r>
            <a:r>
              <a:rPr lang="en-US" b="1" dirty="0" smtClean="0"/>
              <a:t>mountain breeze </a:t>
            </a:r>
            <a:r>
              <a:rPr lang="en-US" dirty="0" smtClean="0"/>
              <a:t>to flow downhill.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Katabatic</a:t>
            </a:r>
            <a:r>
              <a:rPr lang="en-US" dirty="0" smtClean="0"/>
              <a:t> and Anabatic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06375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Are stronger versions of mountain and valley breezes that take place at high elevations</a:t>
            </a:r>
          </a:p>
          <a:p>
            <a:r>
              <a:rPr lang="en-US" sz="2000" dirty="0" smtClean="0"/>
              <a:t>Wind speeds depend on differences in air pressure.</a:t>
            </a:r>
          </a:p>
        </p:txBody>
      </p:sp>
      <p:pic>
        <p:nvPicPr>
          <p:cNvPr id="1026" name="Picture 2" descr="http://www.artinaid.com/wp-content/uploads/2013/04/Katabatic-and-Anabatic-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6819595" cy="367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Chinook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82752"/>
          </a:xfrm>
        </p:spPr>
        <p:txBody>
          <a:bodyPr/>
          <a:lstStyle/>
          <a:p>
            <a:r>
              <a:rPr lang="en-US" sz="2000" dirty="0" smtClean="0"/>
              <a:t>develop when air is forced up over a mountain range</a:t>
            </a:r>
          </a:p>
          <a:p>
            <a:endParaRPr lang="en-US" dirty="0"/>
          </a:p>
        </p:txBody>
      </p:sp>
      <p:pic>
        <p:nvPicPr>
          <p:cNvPr id="21506" name="Picture 2" descr="http://vortex.accuweather.com/adc2004/pub/includes/columns/newsstory/2012/300x200_01291943_chinook-wi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5720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362200"/>
            <a:ext cx="4114800" cy="37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Windward Side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side that receives the wind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b="1" dirty="0" smtClean="0"/>
              <a:t>Leeward Side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side where air sinks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Rainshadow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err="1" smtClean="0"/>
              <a:t>rainshadow</a:t>
            </a:r>
            <a:r>
              <a:rPr lang="en-US" sz="2000" dirty="0" smtClean="0"/>
              <a:t> = leeward side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d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side of the mountain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 smtClean="0"/>
              <a:t>can create deserts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414</TotalTime>
  <Words>748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Georgia</vt:lpstr>
      <vt:lpstr>Wingdings</vt:lpstr>
      <vt:lpstr>Wingdings 2</vt:lpstr>
      <vt:lpstr>Civic</vt:lpstr>
      <vt:lpstr>Air Movement</vt:lpstr>
      <vt:lpstr>Why Air Moves</vt:lpstr>
      <vt:lpstr>Local Winds</vt:lpstr>
      <vt:lpstr>Land and Sea Breezes</vt:lpstr>
      <vt:lpstr>Monsoon Winds</vt:lpstr>
      <vt:lpstr>Monsoon Winds</vt:lpstr>
      <vt:lpstr>Mountain and Valley Breezes</vt:lpstr>
      <vt:lpstr>Katabatic and Anabatic Winds</vt:lpstr>
      <vt:lpstr>Chinook Winds</vt:lpstr>
      <vt:lpstr>Santa Ana Winds</vt:lpstr>
      <vt:lpstr>Santa Ana Winds</vt:lpstr>
      <vt:lpstr>Desert Winds</vt:lpstr>
      <vt:lpstr>Desert Winds</vt:lpstr>
      <vt:lpstr>Atmospheric Circulation</vt:lpstr>
      <vt:lpstr>Global Winds and Precipitation</vt:lpstr>
      <vt:lpstr>Polar Fronts and Jet Streams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Movement</dc:title>
  <dc:creator>kwood3</dc:creator>
  <cp:lastModifiedBy>sterry</cp:lastModifiedBy>
  <cp:revision>49</cp:revision>
  <dcterms:created xsi:type="dcterms:W3CDTF">2014-11-19T01:57:54Z</dcterms:created>
  <dcterms:modified xsi:type="dcterms:W3CDTF">2016-04-20T13:00:29Z</dcterms:modified>
</cp:coreProperties>
</file>