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0" r:id="rId4"/>
    <p:sldId id="264" r:id="rId5"/>
    <p:sldId id="266" r:id="rId6"/>
    <p:sldId id="257" r:id="rId7"/>
    <p:sldId id="258" r:id="rId8"/>
    <p:sldId id="265" r:id="rId9"/>
    <p:sldId id="263" r:id="rId10"/>
    <p:sldId id="262" r:id="rId11"/>
    <p:sldId id="261"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82"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43828-2B6A-4925-896A-487794E0FC2E}" type="datetimeFigureOut">
              <a:rPr lang="en-US" smtClean="0"/>
              <a:t>12/18/2015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187A3-CD77-477F-9D78-2F53FD4CB57C}" type="slidenum">
              <a:rPr lang="en-US" smtClean="0"/>
              <a:t>‹#›</a:t>
            </a:fld>
            <a:endParaRPr lang="en-US"/>
          </a:p>
        </p:txBody>
      </p:sp>
    </p:spTree>
    <p:extLst>
      <p:ext uri="{BB962C8B-B14F-4D97-AF65-F5344CB8AC3E}">
        <p14:creationId xmlns:p14="http://schemas.microsoft.com/office/powerpoint/2010/main" val="15212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501C1F-EF3E-4056-B1A1-794C16C30926}"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501C1F-EF3E-4056-B1A1-794C16C30926}"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501C1F-EF3E-4056-B1A1-794C16C3092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C9186-73F3-49A8-9488-1C4CF78C51C0}" type="datetimeFigureOut">
              <a:rPr lang="en-US" smtClean="0"/>
              <a:pPr/>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61AC-2640-4728-B6AA-6005A98BF7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C9186-73F3-49A8-9488-1C4CF78C51C0}" type="datetimeFigureOut">
              <a:rPr lang="en-US" smtClean="0"/>
              <a:pPr/>
              <a:t>12/18/2015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F61AC-2640-4728-B6AA-6005A98BF7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universetoday.com/14491/why-does-the-earth-rota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ienceprojectideasforkids.com/2010/barycenter-of-the-earth-moon-syste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sterry\Local Settings\Temporary Internet Files\Content.IE5\RHLYCVNM\MP900437185[1].jpg"/>
          <p:cNvPicPr>
            <a:picLocks noChangeAspect="1" noChangeArrowheads="1"/>
          </p:cNvPicPr>
          <p:nvPr/>
        </p:nvPicPr>
        <p:blipFill>
          <a:blip r:embed="rId2" cstate="print"/>
          <a:srcRect/>
          <a:stretch>
            <a:fillRect/>
          </a:stretch>
        </p:blipFill>
        <p:spPr bwMode="auto">
          <a:xfrm>
            <a:off x="0" y="3262"/>
            <a:ext cx="9144000" cy="6854738"/>
          </a:xfrm>
          <a:prstGeom prst="rect">
            <a:avLst/>
          </a:prstGeom>
          <a:noFill/>
        </p:spPr>
      </p:pic>
      <p:sp>
        <p:nvSpPr>
          <p:cNvPr id="2" name="Title 1"/>
          <p:cNvSpPr>
            <a:spLocks noGrp="1"/>
          </p:cNvSpPr>
          <p:nvPr>
            <p:ph type="ctrTitle"/>
          </p:nvPr>
        </p:nvSpPr>
        <p:spPr/>
        <p:txBody>
          <a:bodyPr/>
          <a:lstStyle/>
          <a:p>
            <a:r>
              <a:rPr lang="en-US" dirty="0" smtClean="0">
                <a:solidFill>
                  <a:schemeClr val="bg1"/>
                </a:solidFill>
              </a:rPr>
              <a:t>The Earth in the Universe</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NC Essential Standards</a:t>
            </a:r>
          </a:p>
          <a:p>
            <a:r>
              <a:rPr lang="en-US" dirty="0" smtClean="0">
                <a:solidFill>
                  <a:schemeClr val="bg1"/>
                </a:solidFill>
              </a:rPr>
              <a:t>Created Fall 2012</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Earth and the Solar System form?</a:t>
            </a:r>
            <a:endParaRPr lang="en-US" dirty="0"/>
          </a:p>
        </p:txBody>
      </p:sp>
      <p:sp>
        <p:nvSpPr>
          <p:cNvPr id="3" name="Content Placeholder 2"/>
          <p:cNvSpPr>
            <a:spLocks noGrp="1"/>
          </p:cNvSpPr>
          <p:nvPr>
            <p:ph idx="1"/>
          </p:nvPr>
        </p:nvSpPr>
        <p:spPr/>
        <p:txBody>
          <a:bodyPr>
            <a:normAutofit fontScale="92500"/>
          </a:bodyPr>
          <a:lstStyle/>
          <a:p>
            <a:r>
              <a:rPr lang="en-US" dirty="0" smtClean="0"/>
              <a:t>The prevailing theory is the Big Bang Theory.</a:t>
            </a:r>
          </a:p>
          <a:p>
            <a:pPr lvl="1"/>
            <a:r>
              <a:rPr lang="en-US" dirty="0" smtClean="0"/>
              <a:t>The universe was once in an extremely dense and hot state that expanded rapidly about 13.8 billion years ago.</a:t>
            </a:r>
            <a:endParaRPr lang="en-US" dirty="0"/>
          </a:p>
          <a:p>
            <a:pPr lvl="1"/>
            <a:r>
              <a:rPr lang="en-US" dirty="0" smtClean="0"/>
              <a:t>Eventually, matter was gravitationally attracted to other matter, forming stars and planets, and our sun.</a:t>
            </a:r>
          </a:p>
          <a:p>
            <a:pPr lvl="1"/>
            <a:r>
              <a:rPr lang="en-US" dirty="0" smtClean="0"/>
              <a:t>1929: Edwin Hubble notices that other galaxies are moving away from the Milky Way.</a:t>
            </a:r>
          </a:p>
          <a:p>
            <a:pPr lvl="1"/>
            <a:r>
              <a:rPr lang="en-US" dirty="0" smtClean="0"/>
              <a:t>Background radiation is also support for this theory.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Where is the Earth located in the universe?</a:t>
            </a:r>
            <a:endParaRPr lang="en-US" sz="3600" dirty="0"/>
          </a:p>
        </p:txBody>
      </p:sp>
      <p:sp>
        <p:nvSpPr>
          <p:cNvPr id="3" name="Content Placeholder 2"/>
          <p:cNvSpPr>
            <a:spLocks noGrp="1"/>
          </p:cNvSpPr>
          <p:nvPr>
            <p:ph idx="1"/>
          </p:nvPr>
        </p:nvSpPr>
        <p:spPr>
          <a:xfrm>
            <a:off x="457200" y="1143001"/>
            <a:ext cx="8229600" cy="1600200"/>
          </a:xfrm>
        </p:spPr>
        <p:txBody>
          <a:bodyPr>
            <a:normAutofit/>
          </a:bodyPr>
          <a:lstStyle/>
          <a:p>
            <a:r>
              <a:rPr lang="en-US" sz="2800" dirty="0" smtClean="0"/>
              <a:t>In the solar system – in one of the “arms” of the spiral shaped Milky Way galaxy.</a:t>
            </a:r>
            <a:endParaRPr lang="en-US" sz="2800" dirty="0"/>
          </a:p>
        </p:txBody>
      </p:sp>
      <p:pic>
        <p:nvPicPr>
          <p:cNvPr id="1026" name="Picture 2" descr="http://2.bp.blogspot.com/-YzUYMod3uPM/TZiLq0MMsNI/AAAAAAAAAuM/HcHdHeJO9kc/s400/Milkyway%2Bdirectory.jpg"/>
          <p:cNvPicPr>
            <a:picLocks noChangeAspect="1" noChangeArrowheads="1"/>
          </p:cNvPicPr>
          <p:nvPr/>
        </p:nvPicPr>
        <p:blipFill>
          <a:blip r:embed="rId2" cstate="print"/>
          <a:srcRect/>
          <a:stretch>
            <a:fillRect/>
          </a:stretch>
        </p:blipFill>
        <p:spPr bwMode="auto">
          <a:xfrm>
            <a:off x="1524000" y="2133600"/>
            <a:ext cx="5715000"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Parts of the sun </a:t>
            </a:r>
            <a:endParaRPr lang="en-US" dirty="0"/>
          </a:p>
        </p:txBody>
      </p:sp>
      <p:sp>
        <p:nvSpPr>
          <p:cNvPr id="3" name="Content Placeholder 2"/>
          <p:cNvSpPr>
            <a:spLocks noGrp="1"/>
          </p:cNvSpPr>
          <p:nvPr>
            <p:ph idx="1"/>
          </p:nvPr>
        </p:nvSpPr>
        <p:spPr>
          <a:xfrm>
            <a:off x="457200" y="1600200"/>
            <a:ext cx="4343400" cy="4525963"/>
          </a:xfrm>
        </p:spPr>
        <p:txBody>
          <a:bodyPr>
            <a:normAutofit fontScale="77500" lnSpcReduction="20000"/>
          </a:bodyPr>
          <a:lstStyle/>
          <a:p>
            <a:r>
              <a:rPr lang="en-US" dirty="0" smtClean="0"/>
              <a:t>The sun has </a:t>
            </a:r>
            <a:r>
              <a:rPr lang="en-US" u="sng" dirty="0" smtClean="0"/>
              <a:t>a core </a:t>
            </a:r>
            <a:r>
              <a:rPr lang="en-US" dirty="0" smtClean="0"/>
              <a:t>(25% of radius), a </a:t>
            </a:r>
            <a:r>
              <a:rPr lang="en-US" u="sng" dirty="0" err="1" smtClean="0"/>
              <a:t>radiative</a:t>
            </a:r>
            <a:r>
              <a:rPr lang="en-US" dirty="0" smtClean="0"/>
              <a:t> zone (30% of radius) and a </a:t>
            </a:r>
            <a:r>
              <a:rPr lang="en-US" u="sng" dirty="0" smtClean="0"/>
              <a:t>convective</a:t>
            </a:r>
            <a:r>
              <a:rPr lang="en-US" dirty="0" smtClean="0"/>
              <a:t> zone (45% of radius).</a:t>
            </a:r>
          </a:p>
          <a:p>
            <a:r>
              <a:rPr lang="en-US" dirty="0" smtClean="0"/>
              <a:t> The sun is composed of gas.  It has no solid surface.</a:t>
            </a:r>
          </a:p>
          <a:p>
            <a:r>
              <a:rPr lang="en-US" dirty="0" smtClean="0"/>
              <a:t>The two gases that make up the sun are hydrogen and helium.</a:t>
            </a:r>
          </a:p>
          <a:p>
            <a:r>
              <a:rPr lang="en-US" dirty="0" smtClean="0"/>
              <a:t>Compared to other stars, our sun is medium sized and has a medium temperature. </a:t>
            </a:r>
            <a:r>
              <a:rPr lang="en-US" dirty="0"/>
              <a:t> </a:t>
            </a:r>
            <a:r>
              <a:rPr lang="en-US" dirty="0" smtClean="0"/>
              <a:t>This is still VERY hot!</a:t>
            </a:r>
            <a:endParaRPr lang="en-US" dirty="0"/>
          </a:p>
        </p:txBody>
      </p:sp>
      <p:pic>
        <p:nvPicPr>
          <p:cNvPr id="2050" name="Picture 2" descr="http://static.ddmcdn.com/gif/sun-part.gif"/>
          <p:cNvPicPr>
            <a:picLocks noChangeAspect="1" noChangeArrowheads="1"/>
          </p:cNvPicPr>
          <p:nvPr/>
        </p:nvPicPr>
        <p:blipFill>
          <a:blip r:embed="rId2" cstate="print"/>
          <a:srcRect/>
          <a:stretch>
            <a:fillRect/>
          </a:stretch>
        </p:blipFill>
        <p:spPr bwMode="auto">
          <a:xfrm>
            <a:off x="5029200" y="1524000"/>
            <a:ext cx="3810000"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Fusion: Making Energy</a:t>
            </a:r>
            <a:endParaRPr lang="en-US" dirty="0"/>
          </a:p>
        </p:txBody>
      </p:sp>
      <p:sp>
        <p:nvSpPr>
          <p:cNvPr id="3" name="Content Placeholder 2"/>
          <p:cNvSpPr>
            <a:spLocks noGrp="1"/>
          </p:cNvSpPr>
          <p:nvPr>
            <p:ph idx="1"/>
          </p:nvPr>
        </p:nvSpPr>
        <p:spPr>
          <a:xfrm>
            <a:off x="457200" y="1600200"/>
            <a:ext cx="6629400" cy="4525963"/>
          </a:xfrm>
        </p:spPr>
        <p:txBody>
          <a:bodyPr>
            <a:normAutofit fontScale="92500" lnSpcReduction="20000"/>
          </a:bodyPr>
          <a:lstStyle/>
          <a:p>
            <a:r>
              <a:rPr lang="en-US" u="sng" dirty="0" smtClean="0"/>
              <a:t>Gravity</a:t>
            </a:r>
            <a:r>
              <a:rPr lang="en-US" dirty="0" smtClean="0"/>
              <a:t> pulls all of the mass inward, creating intense pressure.</a:t>
            </a:r>
          </a:p>
          <a:p>
            <a:r>
              <a:rPr lang="en-US" dirty="0" smtClean="0"/>
              <a:t>The pressure is high enough to force 2 atoms of hydrogen to </a:t>
            </a:r>
            <a:r>
              <a:rPr lang="en-US" u="sng" dirty="0" smtClean="0"/>
              <a:t>fuse</a:t>
            </a:r>
            <a:r>
              <a:rPr lang="en-US" dirty="0" smtClean="0"/>
              <a:t> into an atom of helium.</a:t>
            </a:r>
          </a:p>
          <a:p>
            <a:r>
              <a:rPr lang="en-US" dirty="0" smtClean="0"/>
              <a:t>Heat is released during this reaction and so is radiation (in all parts of the electromagnetic spectrum).  This radiation strikes Earth, helping heat the atmosphere, drive our weather, and provide energy for life.</a:t>
            </a:r>
            <a:endParaRPr lang="en-US" dirty="0"/>
          </a:p>
        </p:txBody>
      </p:sp>
      <p:pic>
        <p:nvPicPr>
          <p:cNvPr id="16386" name="Picture 2" descr="Fusion: PP Chain"/>
          <p:cNvPicPr>
            <a:picLocks noChangeAspect="1" noChangeArrowheads="1"/>
          </p:cNvPicPr>
          <p:nvPr/>
        </p:nvPicPr>
        <p:blipFill>
          <a:blip r:embed="rId2" cstate="print"/>
          <a:srcRect/>
          <a:stretch>
            <a:fillRect/>
          </a:stretch>
        </p:blipFill>
        <p:spPr bwMode="auto">
          <a:xfrm>
            <a:off x="6286500" y="2286000"/>
            <a:ext cx="2857500" cy="30384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381000" y="685800"/>
            <a:ext cx="8229600" cy="4525963"/>
          </a:xfrm>
        </p:spPr>
        <p:txBody>
          <a:bodyPr/>
          <a:lstStyle/>
          <a:p>
            <a:pPr lvl="1">
              <a:lnSpc>
                <a:spcPct val="90000"/>
              </a:lnSpc>
            </a:pPr>
            <a:r>
              <a:rPr lang="en-US" sz="4200" dirty="0" smtClean="0">
                <a:solidFill>
                  <a:schemeClr val="accent1"/>
                </a:solidFill>
                <a:effectLst>
                  <a:outerShdw blurRad="38100" dist="38100" dir="2700000" algn="tl">
                    <a:srgbClr val="000000"/>
                  </a:outerShdw>
                </a:effectLst>
                <a:latin typeface="Arial" pitchFamily="34" charset="0"/>
                <a:cs typeface="Arial" pitchFamily="34" charset="0"/>
              </a:rPr>
              <a:t>Fission</a:t>
            </a:r>
            <a:r>
              <a:rPr lang="en-US" sz="4200" dirty="0" smtClean="0">
                <a:solidFill>
                  <a:schemeClr val="accent2"/>
                </a:solidFill>
                <a:effectLst>
                  <a:outerShdw blurRad="38100" dist="38100" dir="2700000" algn="tl">
                    <a:srgbClr val="000000"/>
                  </a:outerShdw>
                </a:effectLst>
                <a:latin typeface="Arial" pitchFamily="34" charset="0"/>
                <a:cs typeface="Arial" pitchFamily="34" charset="0"/>
              </a:rPr>
              <a:t> – breaking up nucleus of atom; leaves nuclear waste</a:t>
            </a:r>
          </a:p>
          <a:p>
            <a:endParaRPr lang="en-US" dirty="0"/>
          </a:p>
        </p:txBody>
      </p:sp>
      <p:graphicFrame>
        <p:nvGraphicFramePr>
          <p:cNvPr id="2050" name="Object 2"/>
          <p:cNvGraphicFramePr>
            <a:graphicFrameLocks noChangeAspect="1"/>
          </p:cNvGraphicFramePr>
          <p:nvPr/>
        </p:nvGraphicFramePr>
        <p:xfrm>
          <a:off x="1764229" y="2362200"/>
          <a:ext cx="4977699" cy="3805876"/>
        </p:xfrm>
        <a:graphic>
          <a:graphicData uri="http://schemas.openxmlformats.org/presentationml/2006/ole">
            <mc:AlternateContent xmlns:mc="http://schemas.openxmlformats.org/markup-compatibility/2006">
              <mc:Choice xmlns:v="urn:schemas-microsoft-com:vml" Requires="v">
                <p:oleObj spid="_x0000_s1027" name="Photo Editor Photo" r:id="rId4" imgW="2752381" imgH="2104762" progId="">
                  <p:embed/>
                </p:oleObj>
              </mc:Choice>
              <mc:Fallback>
                <p:oleObj name="Photo Editor Photo" r:id="rId4" imgW="2752381" imgH="210476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229" y="2362200"/>
                        <a:ext cx="4977699" cy="3805876"/>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Fission: a chain reaction</a:t>
            </a:r>
            <a:endParaRPr lang="en-US" dirty="0"/>
          </a:p>
        </p:txBody>
      </p:sp>
      <p:pic>
        <p:nvPicPr>
          <p:cNvPr id="4" name="Content Placeholder 3" descr="C:\My Documents\Christy's Stuff\Teaching Stuff\Media\fission - chain reaction.jpg"/>
          <p:cNvPicPr>
            <a:picLocks noGrp="1" noChangeAspect="1" noChangeArrowheads="1"/>
          </p:cNvPicPr>
          <p:nvPr>
            <p:ph idx="1"/>
          </p:nvPr>
        </p:nvPicPr>
        <p:blipFill>
          <a:blip r:embed="rId3" cstate="print"/>
          <a:stretch>
            <a:fillRect/>
          </a:stretch>
        </p:blipFill>
        <p:spPr bwMode="auto">
          <a:xfrm>
            <a:off x="2375210" y="1784350"/>
            <a:ext cx="4850780" cy="4572000"/>
          </a:xfrm>
          <a:prstGeom prst="rect">
            <a:avLst/>
          </a:prstGeom>
          <a:noFill/>
          <a:ln w="28575">
            <a:solidFill>
              <a:schemeClr val="bg2"/>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14400"/>
          </a:xfrm>
        </p:spPr>
        <p:txBody>
          <a:bodyPr>
            <a:normAutofit/>
          </a:bodyPr>
          <a:lstStyle/>
          <a:p>
            <a:r>
              <a:rPr lang="en-US" dirty="0" smtClean="0"/>
              <a:t>Nuclear Power: Fission Reactors</a:t>
            </a:r>
            <a:endParaRPr lang="en-US" dirty="0"/>
          </a:p>
        </p:txBody>
      </p:sp>
      <p:graphicFrame>
        <p:nvGraphicFramePr>
          <p:cNvPr id="1026" name="Object 2"/>
          <p:cNvGraphicFramePr>
            <a:graphicFrameLocks noGrp="1" noChangeAspect="1"/>
          </p:cNvGraphicFramePr>
          <p:nvPr>
            <p:ph idx="1"/>
          </p:nvPr>
        </p:nvGraphicFramePr>
        <p:xfrm>
          <a:off x="1143000" y="1295400"/>
          <a:ext cx="6513513" cy="5059363"/>
        </p:xfrm>
        <a:graphic>
          <a:graphicData uri="http://schemas.openxmlformats.org/presentationml/2006/ole">
            <mc:AlternateContent xmlns:mc="http://schemas.openxmlformats.org/markup-compatibility/2006">
              <mc:Choice xmlns:v="urn:schemas-microsoft-com:vml" Requires="v">
                <p:oleObj spid="_x0000_s2051" name="QuickTime Picture" r:id="rId4" imgW="6200318" imgH="4815894" progId="">
                  <p:embed/>
                </p:oleObj>
              </mc:Choice>
              <mc:Fallback>
                <p:oleObj name="QuickTime Picture" r:id="rId4" imgW="6200318" imgH="481589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1349" t="13411" r="3186" b="3891"/>
                      <a:stretch>
                        <a:fillRect/>
                      </a:stretch>
                    </p:blipFill>
                    <p:spPr bwMode="auto">
                      <a:xfrm>
                        <a:off x="1143000" y="1295400"/>
                        <a:ext cx="6513513" cy="50593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Is the Earth round?</a:t>
            </a:r>
            <a:endParaRPr lang="en-US" dirty="0"/>
          </a:p>
        </p:txBody>
      </p:sp>
      <p:sp>
        <p:nvSpPr>
          <p:cNvPr id="3" name="Content Placeholder 2"/>
          <p:cNvSpPr>
            <a:spLocks noGrp="1"/>
          </p:cNvSpPr>
          <p:nvPr>
            <p:ph idx="1"/>
          </p:nvPr>
        </p:nvSpPr>
        <p:spPr>
          <a:xfrm>
            <a:off x="457200" y="1371600"/>
            <a:ext cx="3886200" cy="4952999"/>
          </a:xfrm>
        </p:spPr>
        <p:txBody>
          <a:bodyPr>
            <a:normAutofit/>
          </a:bodyPr>
          <a:lstStyle/>
          <a:p>
            <a:r>
              <a:rPr lang="en-US" sz="2400" dirty="0" smtClean="0"/>
              <a:t>Technically, Earth is an </a:t>
            </a:r>
            <a:r>
              <a:rPr lang="en-US" sz="2400" u="sng" dirty="0" smtClean="0"/>
              <a:t>oblate spheroid</a:t>
            </a:r>
            <a:r>
              <a:rPr lang="en-US" sz="2400" dirty="0" smtClean="0"/>
              <a:t>.  It is wider around the equator than it is if you measured pole to pole.</a:t>
            </a:r>
          </a:p>
          <a:p>
            <a:r>
              <a:rPr lang="en-US" sz="2400" dirty="0" smtClean="0"/>
              <a:t>This is caused by the rotation of the Earth on its axis.</a:t>
            </a:r>
          </a:p>
          <a:p>
            <a:r>
              <a:rPr lang="en-US" sz="2400" dirty="0" smtClean="0"/>
              <a:t>Gravity is equal from all directions, attracting all the mass toward the center.</a:t>
            </a:r>
          </a:p>
          <a:p>
            <a:endParaRPr lang="en-US" dirty="0" smtClean="0"/>
          </a:p>
          <a:p>
            <a:endParaRPr lang="en-US" dirty="0"/>
          </a:p>
        </p:txBody>
      </p:sp>
      <p:pic>
        <p:nvPicPr>
          <p:cNvPr id="9218" name="Picture 2" descr="http://media.web.britannica.com/eb-media/92/63392-004-D5803E10.gif"/>
          <p:cNvPicPr>
            <a:picLocks noChangeAspect="1" noChangeArrowheads="1"/>
          </p:cNvPicPr>
          <p:nvPr/>
        </p:nvPicPr>
        <p:blipFill>
          <a:blip r:embed="rId2" cstate="print"/>
          <a:srcRect/>
          <a:stretch>
            <a:fillRect/>
          </a:stretch>
        </p:blipFill>
        <p:spPr bwMode="auto">
          <a:xfrm>
            <a:off x="4419600" y="1600200"/>
            <a:ext cx="4343400" cy="41529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and why does the Earth move?</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smtClean="0"/>
              <a:t>The angular momentum of an object is defined relative to a fixed point. In the case of astronomy the Sun is used as the fixed point. </a:t>
            </a:r>
          </a:p>
          <a:p>
            <a:r>
              <a:rPr lang="en-US" dirty="0" smtClean="0"/>
              <a:t>The main reason that the Earth has never stopped rotating since the early periods of the solar nebula is that there is nothing in the vacuum of space to stop it. The only thing that may stop the Earth’s rotation is the gravitational forces of the Sun after it begins to expand into its red giant phase. Unfortunately, there will be no life on Earth to find out.</a:t>
            </a:r>
          </a:p>
          <a:p>
            <a:pPr>
              <a:buNone/>
            </a:pPr>
            <a:r>
              <a:rPr lang="en-US" dirty="0" smtClean="0"/>
              <a:t/>
            </a:r>
            <a:br>
              <a:rPr lang="en-US" dirty="0" smtClean="0"/>
            </a:br>
            <a:r>
              <a:rPr lang="en-US" dirty="0" smtClean="0"/>
              <a:t>Read more: </a:t>
            </a:r>
            <a:r>
              <a:rPr lang="en-US" dirty="0" smtClean="0">
                <a:hlinkClick r:id="rId2"/>
              </a:rPr>
              <a:t>http://www.universetoday.com/14491/why-does-the-earth-rotate/#ixzz24U8GW0zP</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Rotation and Revolution</a:t>
            </a:r>
            <a:endParaRPr lang="en-US" dirty="0"/>
          </a:p>
        </p:txBody>
      </p:sp>
      <p:sp>
        <p:nvSpPr>
          <p:cNvPr id="7170" name="AutoShape 2" descr="http://www.creationresearches.com/images/EarthRota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http://www.creationresearches.com/images/EarthRot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www.creationresearches.com/images/EarthRotation.jpg"/>
          <p:cNvPicPr>
            <a:picLocks noChangeAspect="1" noChangeArrowheads="1"/>
          </p:cNvPicPr>
          <p:nvPr/>
        </p:nvPicPr>
        <p:blipFill>
          <a:blip r:embed="rId2" cstate="print"/>
          <a:srcRect/>
          <a:stretch>
            <a:fillRect/>
          </a:stretch>
        </p:blipFill>
        <p:spPr bwMode="auto">
          <a:xfrm>
            <a:off x="838200" y="914400"/>
            <a:ext cx="7353396" cy="563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 and Revolution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Recall that the Earth is tilted about 23.5 degrees on it’s axis and it turns on it once every 24 hours.  </a:t>
            </a:r>
          </a:p>
          <a:p>
            <a:pPr lvl="1"/>
            <a:r>
              <a:rPr lang="en-US" dirty="0" smtClean="0"/>
              <a:t>The tilt of the axis creates the seasons.</a:t>
            </a:r>
          </a:p>
          <a:p>
            <a:pPr lvl="1"/>
            <a:r>
              <a:rPr lang="en-US" dirty="0" smtClean="0"/>
              <a:t>This movement also creates day and night.</a:t>
            </a:r>
          </a:p>
          <a:p>
            <a:pPr lvl="1"/>
            <a:r>
              <a:rPr lang="en-US" dirty="0" smtClean="0"/>
              <a:t>Rotation also causes Earth to be a bit bigger around the equator.</a:t>
            </a:r>
          </a:p>
          <a:p>
            <a:pPr lvl="1"/>
            <a:r>
              <a:rPr lang="en-US" dirty="0" smtClean="0"/>
              <a:t>The gravitational attraction between the Earth, sun and the moon creates tides.</a:t>
            </a:r>
          </a:p>
          <a:p>
            <a:r>
              <a:rPr lang="en-US" dirty="0" smtClean="0"/>
              <a:t>Revolution: The Earth orbits the sun once every 365 ¼ days.</a:t>
            </a:r>
          </a:p>
          <a:p>
            <a:endParaRPr lang="en-US" dirty="0"/>
          </a:p>
        </p:txBody>
      </p:sp>
      <p:sp>
        <p:nvSpPr>
          <p:cNvPr id="7170" name="AutoShape 2" descr="http://www.creationresearches.com/images/EarthRota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http://www.creationresearches.com/images/EarthRotatio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Precession</a:t>
            </a:r>
            <a:endParaRPr lang="en-US" dirty="0"/>
          </a:p>
        </p:txBody>
      </p:sp>
      <p:sp>
        <p:nvSpPr>
          <p:cNvPr id="3" name="Content Placeholder 2"/>
          <p:cNvSpPr>
            <a:spLocks noGrp="1"/>
          </p:cNvSpPr>
          <p:nvPr>
            <p:ph sz="half" idx="1"/>
          </p:nvPr>
        </p:nvSpPr>
        <p:spPr>
          <a:xfrm>
            <a:off x="457200" y="838200"/>
            <a:ext cx="8229600" cy="4525963"/>
          </a:xfrm>
        </p:spPr>
        <p:txBody>
          <a:bodyPr/>
          <a:lstStyle/>
          <a:p>
            <a:r>
              <a:rPr lang="en-US" sz="2400" dirty="0" smtClean="0"/>
              <a:t>Change in the direction of Earth’s axis, but no change in tilt – about 12,000 years.</a:t>
            </a:r>
          </a:p>
          <a:p>
            <a:r>
              <a:rPr lang="en-US" sz="2400" dirty="0" smtClean="0"/>
              <a:t>Changes the stars near (or not near) the Poles</a:t>
            </a:r>
          </a:p>
          <a:p>
            <a:r>
              <a:rPr lang="en-US" sz="2400" dirty="0" smtClean="0"/>
              <a:t>Does not affect the seasons as long as the 23.5 degree tilt stays the same.</a:t>
            </a:r>
          </a:p>
          <a:p>
            <a:pPr>
              <a:buNone/>
            </a:pPr>
            <a:endParaRPr lang="en-US" dirty="0"/>
          </a:p>
        </p:txBody>
      </p:sp>
      <p:sp>
        <p:nvSpPr>
          <p:cNvPr id="4" name="Content Placeholder 3"/>
          <p:cNvSpPr>
            <a:spLocks noGrp="1"/>
          </p:cNvSpPr>
          <p:nvPr>
            <p:ph sz="half" idx="2"/>
          </p:nvPr>
        </p:nvSpPr>
        <p:spPr>
          <a:xfrm>
            <a:off x="4648200" y="4038600"/>
            <a:ext cx="2895600" cy="2087563"/>
          </a:xfrm>
        </p:spPr>
        <p:txBody>
          <a:bodyPr/>
          <a:lstStyle/>
          <a:p>
            <a:endParaRPr lang="en-US" dirty="0"/>
          </a:p>
        </p:txBody>
      </p:sp>
      <p:pic>
        <p:nvPicPr>
          <p:cNvPr id="5122" name="Picture 2" descr="http://www.mhhe.com/physsci/astronomy/fix/student/images/03f15.jpg"/>
          <p:cNvPicPr>
            <a:picLocks noChangeAspect="1" noChangeArrowheads="1"/>
          </p:cNvPicPr>
          <p:nvPr/>
        </p:nvPicPr>
        <p:blipFill>
          <a:blip r:embed="rId2" cstate="print"/>
          <a:srcRect t="9375" b="15625"/>
          <a:stretch>
            <a:fillRect/>
          </a:stretch>
        </p:blipFill>
        <p:spPr bwMode="auto">
          <a:xfrm>
            <a:off x="1447800" y="2819400"/>
            <a:ext cx="6096000" cy="3276600"/>
          </a:xfrm>
          <a:prstGeom prst="rect">
            <a:avLst/>
          </a:prstGeom>
          <a:noFill/>
        </p:spPr>
      </p:pic>
      <p:sp>
        <p:nvSpPr>
          <p:cNvPr id="6" name="Rectangle 5"/>
          <p:cNvSpPr/>
          <p:nvPr/>
        </p:nvSpPr>
        <p:spPr>
          <a:xfrm>
            <a:off x="533400" y="6211669"/>
            <a:ext cx="8153400" cy="369332"/>
          </a:xfrm>
          <a:prstGeom prst="rect">
            <a:avLst/>
          </a:prstGeom>
        </p:spPr>
        <p:txBody>
          <a:bodyPr wrap="square">
            <a:spAutoFit/>
          </a:bodyPr>
          <a:lstStyle/>
          <a:p>
            <a:r>
              <a:rPr lang="en-US" dirty="0" smtClean="0"/>
              <a:t>http://www.mhhe.com/physsci/astronomy/fix/student/chapter3/03f15.html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Nutation</a:t>
            </a:r>
            <a:endParaRPr lang="en-US" dirty="0"/>
          </a:p>
        </p:txBody>
      </p:sp>
      <p:sp>
        <p:nvSpPr>
          <p:cNvPr id="3" name="Content Placeholder 2"/>
          <p:cNvSpPr>
            <a:spLocks noGrp="1"/>
          </p:cNvSpPr>
          <p:nvPr>
            <p:ph idx="1"/>
          </p:nvPr>
        </p:nvSpPr>
        <p:spPr>
          <a:xfrm>
            <a:off x="457200" y="1600201"/>
            <a:ext cx="8229600" cy="3657600"/>
          </a:xfrm>
        </p:spPr>
        <p:txBody>
          <a:bodyPr>
            <a:normAutofit lnSpcReduction="10000"/>
          </a:bodyPr>
          <a:lstStyle/>
          <a:p>
            <a:r>
              <a:rPr lang="en-US" dirty="0" smtClean="0"/>
              <a:t>Wobbling of the Earth around the </a:t>
            </a:r>
            <a:r>
              <a:rPr lang="en-US" i="1" dirty="0" err="1" smtClean="0"/>
              <a:t>precessional</a:t>
            </a:r>
            <a:r>
              <a:rPr lang="en-US" i="1" dirty="0" smtClean="0"/>
              <a:t> axis which includes a change in the angle of </a:t>
            </a:r>
            <a:r>
              <a:rPr lang="en-US" dirty="0" smtClean="0"/>
              <a:t>tilt (about a ½ degree one way or the other)</a:t>
            </a:r>
          </a:p>
          <a:p>
            <a:r>
              <a:rPr lang="en-US" dirty="0" smtClean="0"/>
              <a:t>This occurs over an 18 year period and is due to the pull of the moon exclusively.</a:t>
            </a:r>
          </a:p>
          <a:p>
            <a:r>
              <a:rPr lang="en-US" dirty="0" smtClean="0"/>
              <a:t>Slightly increase or decrease the amount of seasonal variation.</a:t>
            </a:r>
            <a:endParaRPr lang="en-US" dirty="0"/>
          </a:p>
        </p:txBody>
      </p:sp>
      <p:pic>
        <p:nvPicPr>
          <p:cNvPr id="4098" name="Picture 2" descr="Nutation - Nutation"/>
          <p:cNvPicPr>
            <a:picLocks noChangeAspect="1" noChangeArrowheads="1"/>
          </p:cNvPicPr>
          <p:nvPr/>
        </p:nvPicPr>
        <p:blipFill>
          <a:blip r:embed="rId2" cstate="print"/>
          <a:srcRect/>
          <a:stretch>
            <a:fillRect/>
          </a:stretch>
        </p:blipFill>
        <p:spPr bwMode="auto">
          <a:xfrm>
            <a:off x="6400800" y="4523154"/>
            <a:ext cx="1905000" cy="19538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d1jqu7g1y74ds1.cloudfront.net/wp-content/uploads/2009/09/620px-milankovitchcycles-580x416.jpg"/>
          <p:cNvPicPr>
            <a:picLocks noChangeAspect="1" noChangeArrowheads="1"/>
          </p:cNvPicPr>
          <p:nvPr/>
        </p:nvPicPr>
        <p:blipFill>
          <a:blip r:embed="rId2" cstate="print"/>
          <a:srcRect/>
          <a:stretch>
            <a:fillRect/>
          </a:stretch>
        </p:blipFill>
        <p:spPr bwMode="auto">
          <a:xfrm>
            <a:off x="685800" y="380999"/>
            <a:ext cx="7620000" cy="546538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Barycenter</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The </a:t>
            </a:r>
            <a:r>
              <a:rPr lang="en-US" dirty="0" err="1" smtClean="0"/>
              <a:t>barycenter</a:t>
            </a:r>
            <a:r>
              <a:rPr lang="en-US" dirty="0" smtClean="0"/>
              <a:t> is the point between 2 objects where they balance each other.</a:t>
            </a:r>
          </a:p>
          <a:p>
            <a:pPr lvl="1"/>
            <a:r>
              <a:rPr lang="en-US" dirty="0" smtClean="0"/>
              <a:t>When a moon orbits a planet, or a planet orbits a star, both bodies are orbiting around a point that lies outside the larger body.</a:t>
            </a:r>
          </a:p>
          <a:p>
            <a:pPr lvl="1"/>
            <a:r>
              <a:rPr lang="en-US" dirty="0" smtClean="0"/>
              <a:t>Moon does not orbit the exact center of the Earth, but a point about 1710 km below Earth’s surface.</a:t>
            </a:r>
          </a:p>
          <a:p>
            <a:pPr lvl="1"/>
            <a:r>
              <a:rPr lang="en-US" dirty="0" smtClean="0"/>
              <a:t>The sun is not stationary in the solar system.  It moves as the planets tug on it, but it never gets too far from the solar system </a:t>
            </a:r>
            <a:r>
              <a:rPr lang="en-US" dirty="0" err="1" smtClean="0"/>
              <a:t>barycenter</a:t>
            </a:r>
            <a:r>
              <a:rPr lang="en-US" dirty="0" smtClean="0"/>
              <a:t>.</a:t>
            </a:r>
          </a:p>
          <a:p>
            <a:pPr lvl="1"/>
            <a:endParaRPr lang="en-US" dirty="0"/>
          </a:p>
          <a:p>
            <a:pPr lvl="1">
              <a:buNone/>
            </a:pPr>
            <a:r>
              <a:rPr lang="en-US" dirty="0" smtClean="0">
                <a:hlinkClick r:id="rId2"/>
              </a:rPr>
              <a:t>http://scienceprojectideasforkids.com/2010/barycenter-of-the-earth-moon-system/</a:t>
            </a:r>
            <a:r>
              <a:rPr lang="en-US" dirty="0" smtClean="0"/>
              <a:t> </a:t>
            </a:r>
          </a:p>
          <a:p>
            <a:pPr lvl="1">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759</Words>
  <Application>Microsoft Office PowerPoint</Application>
  <PresentationFormat>On-screen Show (4:3)</PresentationFormat>
  <Paragraphs>58</Paragraphs>
  <Slides>16</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Office Theme</vt:lpstr>
      <vt:lpstr>Photo Editor Photo</vt:lpstr>
      <vt:lpstr>QuickTime Picture</vt:lpstr>
      <vt:lpstr>The Earth in the Universe</vt:lpstr>
      <vt:lpstr>Is the Earth round?</vt:lpstr>
      <vt:lpstr>How and why does the Earth move?</vt:lpstr>
      <vt:lpstr>Rotation and Revolution</vt:lpstr>
      <vt:lpstr>Rotation and Revolution</vt:lpstr>
      <vt:lpstr>Precession</vt:lpstr>
      <vt:lpstr>Nutation</vt:lpstr>
      <vt:lpstr>PowerPoint Presentation</vt:lpstr>
      <vt:lpstr>Barycenter</vt:lpstr>
      <vt:lpstr>How Did the Earth and the Solar System form?</vt:lpstr>
      <vt:lpstr>Where is the Earth located in the universe?</vt:lpstr>
      <vt:lpstr>Parts of the sun </vt:lpstr>
      <vt:lpstr>Fusion: Making Energy</vt:lpstr>
      <vt:lpstr>PowerPoint Presentation</vt:lpstr>
      <vt:lpstr>Fission: a chain reaction</vt:lpstr>
      <vt:lpstr>Nuclear Power: Fission Reactors</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Earth in the Universe</dc:title>
  <dc:creator>sterry</dc:creator>
  <cp:lastModifiedBy>speterson2</cp:lastModifiedBy>
  <cp:revision>47</cp:revision>
  <dcterms:created xsi:type="dcterms:W3CDTF">2012-08-21T11:29:23Z</dcterms:created>
  <dcterms:modified xsi:type="dcterms:W3CDTF">2015-12-18T17:08:20Z</dcterms:modified>
</cp:coreProperties>
</file>